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0400"/>
  <p:notesSz cx="6858000" cy="9144000"/>
  <p:embeddedFontLst>
    <p:embeddedFont>
      <p:font typeface="Montserrat"/>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slide" Target="slides/slide42.xml"/><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fcd7d2e39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1fcd7d2e39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fcd7d2e39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1fcd7d2e39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fcd7d2e39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1fcd7d2e39_0_1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fcd7d2e39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1fcd7d2e39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fcd7d2e39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1fcd7d2e39_0_2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fe21e755f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1fe21e755f_0_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fe21e755f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1fe21e755f_0_5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fe21e755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1fe21e755f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fe21e755f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1fe21e755f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fe21e755f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1fe21e755f_0_4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fcd7d2e39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21fcd7d2e39_0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fe21e755f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21fe21e755f_0_7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fe21e755f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1fe21e755f_0_8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fe21e755f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1fe21e755f_0_10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0106e168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20106e1687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0016dc0ce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20016dc0ce_0_1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fe21e755f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1fe21e755f_0_1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1fe21e755f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1fe21e755f_0_8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20016dc0ce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20016dc0ce_0_2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fe21e755f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1fe21e755f_0_1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fe21e755f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1fe21e755f_0_12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fcd7d2e39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1fcd7d2e39_0_5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0016dc0ce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20016dc0ce_0_4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fe21e755f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21fe21e755f_0_13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0016dc0ce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20016dc0ce_0_5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0016dc0ce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20016dc0ce_0_8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0016dc0ce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20016dc0ce_0_10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20016dc0ce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20016dc0ce_0_6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20106e168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220106e1687_0_3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0106e1687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20106e1687_0_2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20106e1687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20106e1687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0016dc0ce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220016dc0ce_0_7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fcd7d2e39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1fcd7d2e39_0_5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0016dc0ce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20016dc0ce_0_8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20d17c6b6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20d17c6b6a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20a61f601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220a61f601e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fcd7d2e39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1fcd7d2e39_0_7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1fcd7d2e3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21fcd7d2e39_0_4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3a02cea69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f3a02cea69_0_7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cd7d2e39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1fcd7d2e39_0_9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fcd7d2e39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1fcd7d2e39_0_3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mailto:info@tknika.eus" TargetMode="Externa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ites.google.com/nlarburu.com/ciberseguridad-mundo-ot/inicio" TargetMode="External"/><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hyperlink" Target="https://www.cibcomtech.com/" TargetMode="External"/><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45.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hyperlink" Target="https://drive.google.com/drive/folders/1m6pft5pEgNfuDHxwNQmtiZLTCxtZuvm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hyperlink" Target="https://drive.google.com/drive/folders/1m6pft5pEgNfuDHxwNQmtiZLTCxtZuvm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aXz43mgQxGM&amp;list=PL19E8BE542D61D648" TargetMode="External"/><Relationship Id="rId4" Type="http://schemas.openxmlformats.org/officeDocument/2006/relationships/image" Target="../media/image23.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751750" y="1487881"/>
            <a:ext cx="10441200" cy="2493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s-ES" sz="5200">
                <a:solidFill>
                  <a:schemeClr val="dk1"/>
                </a:solidFill>
              </a:rPr>
              <a:t>CIBERSEGURIDAD EN  SISTEMAS DE CONTROL INDUSTRIAL (SCI)</a:t>
            </a:r>
            <a:endParaRPr b="1" sz="5000">
              <a:solidFill>
                <a:schemeClr val="dk1"/>
              </a:solidFill>
              <a:latin typeface="Source Sans Pro"/>
              <a:ea typeface="Source Sans Pro"/>
              <a:cs typeface="Source Sans Pro"/>
              <a:sym typeface="Source Sans Pro"/>
            </a:endParaRPr>
          </a:p>
        </p:txBody>
      </p:sp>
      <p:sp>
        <p:nvSpPr>
          <p:cNvPr id="73" name="Google Shape;73;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4" name="Google Shape;74;p8"/>
          <p:cNvSpPr txBox="1"/>
          <p:nvPr>
            <p:ph idx="12" type="sldNum"/>
          </p:nvPr>
        </p:nvSpPr>
        <p:spPr>
          <a:xfrm>
            <a:off x="8739781" y="6232227"/>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75" name="Google Shape;75;p8"/>
          <p:cNvSpPr/>
          <p:nvPr/>
        </p:nvSpPr>
        <p:spPr>
          <a:xfrm>
            <a:off x="7391350" y="116632"/>
            <a:ext cx="1296000" cy="7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6" name="Google Shape;76;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7" name="Google Shape;77;p8"/>
          <p:cNvSpPr txBox="1"/>
          <p:nvPr>
            <p:ph idx="4294967295" type="title"/>
          </p:nvPr>
        </p:nvSpPr>
        <p:spPr>
          <a:xfrm>
            <a:off x="2770875" y="456062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90909"/>
              <a:buFont typeface="Source Sans Pro"/>
              <a:buNone/>
            </a:pPr>
            <a:r>
              <a:rPr lang="es-ES"/>
              <a:t>12.- Segmentación de redes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6" name="Google Shape;156;p17"/>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157" name="Google Shape;157;p17"/>
          <p:cNvPicPr preferRelativeResize="0"/>
          <p:nvPr/>
        </p:nvPicPr>
        <p:blipFill>
          <a:blip r:embed="rId3">
            <a:alphaModFix/>
          </a:blip>
          <a:stretch>
            <a:fillRect/>
          </a:stretch>
        </p:blipFill>
        <p:spPr>
          <a:xfrm>
            <a:off x="4797625" y="1632450"/>
            <a:ext cx="5657366" cy="4853425"/>
          </a:xfrm>
          <a:prstGeom prst="rect">
            <a:avLst/>
          </a:prstGeom>
          <a:noFill/>
          <a:ln>
            <a:noFill/>
          </a:ln>
        </p:spPr>
      </p:pic>
      <p:sp>
        <p:nvSpPr>
          <p:cNvPr id="158" name="Google Shape;158;p17"/>
          <p:cNvSpPr txBox="1"/>
          <p:nvPr/>
        </p:nvSpPr>
        <p:spPr>
          <a:xfrm>
            <a:off x="690525" y="1820450"/>
            <a:ext cx="3786300" cy="702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1500"/>
              </a:spcAft>
              <a:buNone/>
            </a:pPr>
            <a:r>
              <a:rPr lang="es-ES">
                <a:solidFill>
                  <a:schemeClr val="dk1"/>
                </a:solidFill>
                <a:highlight>
                  <a:srgbClr val="FFFFFF"/>
                </a:highlight>
                <a:latin typeface="Source Sans Pro"/>
                <a:ea typeface="Source Sans Pro"/>
                <a:cs typeface="Source Sans Pro"/>
                <a:sym typeface="Source Sans Pro"/>
              </a:rPr>
              <a:t>Recomendaciones para el despliegue de redes OT seguras</a:t>
            </a:r>
            <a:endParaRPr>
              <a:solidFill>
                <a:schemeClr val="dk1"/>
              </a:solidFill>
              <a:highlight>
                <a:srgbClr val="FFFFFF"/>
              </a:highlight>
              <a:latin typeface="Source Sans Pro"/>
              <a:ea typeface="Source Sans Pro"/>
              <a:cs typeface="Source Sans Pro"/>
              <a:sym typeface="Source Sans Pro"/>
            </a:endParaRPr>
          </a:p>
        </p:txBody>
      </p:sp>
      <p:sp>
        <p:nvSpPr>
          <p:cNvPr id="159" name="Google Shape;159;p17"/>
          <p:cNvSpPr txBox="1"/>
          <p:nvPr/>
        </p:nvSpPr>
        <p:spPr>
          <a:xfrm>
            <a:off x="612025" y="2485250"/>
            <a:ext cx="3864900" cy="285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ES">
                <a:solidFill>
                  <a:schemeClr val="dk1"/>
                </a:solidFill>
                <a:highlight>
                  <a:srgbClr val="FFFFFF"/>
                </a:highlight>
                <a:latin typeface="Source Sans Pro"/>
                <a:ea typeface="Source Sans Pro"/>
                <a:cs typeface="Source Sans Pro"/>
                <a:sym typeface="Source Sans Pro"/>
              </a:rPr>
              <a:t>-Usar switches industriales gestionables.</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-Segmentar físicamente las redes IT y OT.</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-Evitar utilizar VLAN para separar IT de OT</a:t>
            </a:r>
            <a:r>
              <a:rPr lang="es-ES">
                <a:solidFill>
                  <a:schemeClr val="dk1"/>
                </a:solidFill>
                <a:highlight>
                  <a:srgbClr val="FFFFFF"/>
                </a:highlight>
                <a:latin typeface="Source Sans Pro"/>
                <a:ea typeface="Source Sans Pro"/>
                <a:cs typeface="Source Sans Pro"/>
                <a:sym typeface="Source Sans Pro"/>
              </a:rPr>
              <a:t>.</a:t>
            </a:r>
            <a:endParaRPr>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-Separar las redes wifi.</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b="1" lang="es-ES">
                <a:solidFill>
                  <a:schemeClr val="dk1"/>
                </a:solidFill>
                <a:highlight>
                  <a:srgbClr val="FFFFFF"/>
                </a:highlight>
                <a:latin typeface="Source Sans Pro"/>
                <a:ea typeface="Source Sans Pro"/>
                <a:cs typeface="Source Sans Pro"/>
                <a:sym typeface="Source Sans Pro"/>
              </a:rPr>
              <a:t>-Crear una DMZ o zona desmilitarizada</a:t>
            </a:r>
            <a:r>
              <a:rPr lang="es-ES">
                <a:solidFill>
                  <a:schemeClr val="dk1"/>
                </a:solidFill>
                <a:highlight>
                  <a:srgbClr val="FFFFFF"/>
                </a:highlight>
                <a:latin typeface="Source Sans Pro"/>
                <a:ea typeface="Source Sans Pro"/>
                <a:cs typeface="Source Sans Pro"/>
                <a:sym typeface="Source Sans Pro"/>
              </a:rPr>
              <a:t>.</a:t>
            </a:r>
            <a:endParaRPr>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1900"/>
              </a:spcAft>
              <a:buNone/>
            </a:pPr>
            <a:r>
              <a:rPr b="1" lang="es-ES">
                <a:solidFill>
                  <a:schemeClr val="dk1"/>
                </a:solidFill>
                <a:highlight>
                  <a:srgbClr val="FFFFFF"/>
                </a:highlight>
                <a:latin typeface="Source Sans Pro"/>
                <a:ea typeface="Source Sans Pro"/>
                <a:cs typeface="Source Sans Pro"/>
                <a:sym typeface="Source Sans Pro"/>
              </a:rPr>
              <a:t>-Inventario y documentación</a:t>
            </a:r>
            <a:endParaRPr b="1">
              <a:solidFill>
                <a:schemeClr val="dk1"/>
              </a:solidFill>
              <a:highlight>
                <a:srgbClr val="FFFFFF"/>
              </a:highlight>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65" name="Google Shape;165;p18"/>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166" name="Google Shape;166;p18"/>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12.4 Subredes.</a:t>
            </a:r>
            <a:endParaRPr/>
          </a:p>
        </p:txBody>
      </p:sp>
      <p:sp>
        <p:nvSpPr>
          <p:cNvPr id="167" name="Google Shape;167;p18"/>
          <p:cNvSpPr txBox="1"/>
          <p:nvPr/>
        </p:nvSpPr>
        <p:spPr>
          <a:xfrm>
            <a:off x="376625" y="1699775"/>
            <a:ext cx="11204100" cy="143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250">
                <a:solidFill>
                  <a:srgbClr val="092051"/>
                </a:solidFill>
                <a:highlight>
                  <a:srgbClr val="FFFFFF"/>
                </a:highlight>
                <a:latin typeface="Montserrat"/>
                <a:ea typeface="Montserrat"/>
                <a:cs typeface="Montserrat"/>
                <a:sym typeface="Montserrat"/>
              </a:rPr>
              <a:t>Qué es una máscara de subred y cómo funciona</a:t>
            </a:r>
            <a:endParaRPr b="1" sz="2250">
              <a:solidFill>
                <a:srgbClr val="092051"/>
              </a:solidFill>
              <a:highlight>
                <a:srgbClr val="FFFFFF"/>
              </a:highlight>
              <a:latin typeface="Montserrat"/>
              <a:ea typeface="Montserrat"/>
              <a:cs typeface="Montserrat"/>
              <a:sym typeface="Montserrat"/>
            </a:endParaRPr>
          </a:p>
          <a:p>
            <a:pPr indent="0" lvl="0" marL="0" rtl="0" algn="l">
              <a:lnSpc>
                <a:spcPct val="115000"/>
              </a:lnSpc>
              <a:spcBef>
                <a:spcPts val="1500"/>
              </a:spcBef>
              <a:spcAft>
                <a:spcPts val="1500"/>
              </a:spcAft>
              <a:buNone/>
            </a:pPr>
            <a:r>
              <a:rPr lang="es-ES">
                <a:solidFill>
                  <a:srgbClr val="333333"/>
                </a:solidFill>
                <a:highlight>
                  <a:srgbClr val="FFFFFF"/>
                </a:highlight>
                <a:latin typeface="Source Sans Pro"/>
                <a:ea typeface="Source Sans Pro"/>
                <a:cs typeface="Source Sans Pro"/>
                <a:sym typeface="Source Sans Pro"/>
              </a:rPr>
              <a:t>Lo primero que debemos saber es que la </a:t>
            </a:r>
            <a:r>
              <a:rPr b="1" lang="es-ES">
                <a:solidFill>
                  <a:srgbClr val="333333"/>
                </a:solidFill>
                <a:highlight>
                  <a:srgbClr val="FFFFFF"/>
                </a:highlight>
                <a:latin typeface="Source Sans Pro"/>
                <a:ea typeface="Source Sans Pro"/>
                <a:cs typeface="Source Sans Pro"/>
                <a:sym typeface="Source Sans Pro"/>
              </a:rPr>
              <a:t>máscara de subred está compuesta también por 32 bits</a:t>
            </a:r>
            <a:r>
              <a:rPr lang="es-ES">
                <a:solidFill>
                  <a:srgbClr val="333333"/>
                </a:solidFill>
                <a:highlight>
                  <a:srgbClr val="FFFFFF"/>
                </a:highlight>
                <a:latin typeface="Source Sans Pro"/>
                <a:ea typeface="Source Sans Pro"/>
                <a:cs typeface="Source Sans Pro"/>
                <a:sym typeface="Source Sans Pro"/>
              </a:rPr>
              <a:t>. Es decir, la máscara de subred tiene la misma apariencia que una dirección IP, pero en este caso, va a ser la que nos ayude a identificar si un host está dentro de una subred local o en una red remota.</a:t>
            </a:r>
            <a:endParaRPr>
              <a:solidFill>
                <a:srgbClr val="333333"/>
              </a:solidFill>
              <a:highlight>
                <a:srgbClr val="FFFFFF"/>
              </a:highlight>
              <a:latin typeface="Source Sans Pro"/>
              <a:ea typeface="Source Sans Pro"/>
              <a:cs typeface="Source Sans Pro"/>
              <a:sym typeface="Source Sans Pro"/>
            </a:endParaRPr>
          </a:p>
        </p:txBody>
      </p:sp>
      <p:pic>
        <p:nvPicPr>
          <p:cNvPr id="168" name="Google Shape;168;p18"/>
          <p:cNvPicPr preferRelativeResize="0"/>
          <p:nvPr/>
        </p:nvPicPr>
        <p:blipFill>
          <a:blip r:embed="rId3">
            <a:alphaModFix/>
          </a:blip>
          <a:stretch>
            <a:fillRect/>
          </a:stretch>
        </p:blipFill>
        <p:spPr>
          <a:xfrm>
            <a:off x="215175" y="2933975"/>
            <a:ext cx="7639050" cy="3476625"/>
          </a:xfrm>
          <a:prstGeom prst="rect">
            <a:avLst/>
          </a:prstGeom>
          <a:noFill/>
          <a:ln>
            <a:noFill/>
          </a:ln>
        </p:spPr>
      </p:pic>
      <p:sp>
        <p:nvSpPr>
          <p:cNvPr id="169" name="Google Shape;169;p18"/>
          <p:cNvSpPr txBox="1"/>
          <p:nvPr/>
        </p:nvSpPr>
        <p:spPr>
          <a:xfrm>
            <a:off x="7854225" y="3553650"/>
            <a:ext cx="395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333333"/>
                </a:solidFill>
                <a:highlight>
                  <a:srgbClr val="FFFFFF"/>
                </a:highlight>
                <a:latin typeface="Montserrat"/>
                <a:ea typeface="Montserrat"/>
                <a:cs typeface="Montserrat"/>
                <a:sym typeface="Montserrat"/>
              </a:rPr>
              <a:t>Los primeros 24 bits se identifican como la dirección de red y los últimos 8 bits constituyen la dirección del host.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75" name="Google Shape;175;p1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176" name="Google Shape;176;p19"/>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12.4 Subredes.</a:t>
            </a:r>
            <a:endParaRPr/>
          </a:p>
        </p:txBody>
      </p:sp>
      <p:pic>
        <p:nvPicPr>
          <p:cNvPr id="177" name="Google Shape;177;p19"/>
          <p:cNvPicPr preferRelativeResize="0"/>
          <p:nvPr/>
        </p:nvPicPr>
        <p:blipFill>
          <a:blip r:embed="rId3">
            <a:alphaModFix/>
          </a:blip>
          <a:stretch>
            <a:fillRect/>
          </a:stretch>
        </p:blipFill>
        <p:spPr>
          <a:xfrm>
            <a:off x="2977200" y="2639800"/>
            <a:ext cx="6781800" cy="2657475"/>
          </a:xfrm>
          <a:prstGeom prst="rect">
            <a:avLst/>
          </a:prstGeom>
          <a:noFill/>
          <a:ln>
            <a:noFill/>
          </a:ln>
        </p:spPr>
      </p:pic>
      <p:pic>
        <p:nvPicPr>
          <p:cNvPr id="178" name="Google Shape;178;p19"/>
          <p:cNvPicPr preferRelativeResize="0"/>
          <p:nvPr/>
        </p:nvPicPr>
        <p:blipFill>
          <a:blip r:embed="rId4">
            <a:alphaModFix/>
          </a:blip>
          <a:stretch>
            <a:fillRect/>
          </a:stretch>
        </p:blipFill>
        <p:spPr>
          <a:xfrm>
            <a:off x="368800" y="5770575"/>
            <a:ext cx="533400" cy="466725"/>
          </a:xfrm>
          <a:prstGeom prst="rect">
            <a:avLst/>
          </a:prstGeom>
          <a:noFill/>
          <a:ln>
            <a:noFill/>
          </a:ln>
        </p:spPr>
      </p:pic>
      <p:pic>
        <p:nvPicPr>
          <p:cNvPr id="179" name="Google Shape;179;p19"/>
          <p:cNvPicPr preferRelativeResize="0"/>
          <p:nvPr/>
        </p:nvPicPr>
        <p:blipFill>
          <a:blip r:embed="rId5">
            <a:alphaModFix/>
          </a:blip>
          <a:stretch>
            <a:fillRect/>
          </a:stretch>
        </p:blipFill>
        <p:spPr>
          <a:xfrm>
            <a:off x="387850" y="5025150"/>
            <a:ext cx="495300" cy="457200"/>
          </a:xfrm>
          <a:prstGeom prst="rect">
            <a:avLst/>
          </a:prstGeom>
          <a:noFill/>
          <a:ln>
            <a:noFill/>
          </a:ln>
        </p:spPr>
      </p:pic>
      <p:sp>
        <p:nvSpPr>
          <p:cNvPr id="180" name="Google Shape;180;p19"/>
          <p:cNvSpPr txBox="1"/>
          <p:nvPr/>
        </p:nvSpPr>
        <p:spPr>
          <a:xfrm>
            <a:off x="902200" y="5068625"/>
            <a:ext cx="15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192.168.10.0/24</a:t>
            </a:r>
            <a:endParaRPr>
              <a:solidFill>
                <a:srgbClr val="0000FF"/>
              </a:solidFill>
              <a:latin typeface="Calibri"/>
              <a:ea typeface="Calibri"/>
              <a:cs typeface="Calibri"/>
              <a:sym typeface="Calibri"/>
            </a:endParaRPr>
          </a:p>
          <a:p>
            <a:pPr indent="0" lvl="0" marL="0" rtl="0" algn="l">
              <a:spcBef>
                <a:spcPts val="0"/>
              </a:spcBef>
              <a:spcAft>
                <a:spcPts val="0"/>
              </a:spcAft>
              <a:buNone/>
            </a:pPr>
            <a:r>
              <a:rPr lang="es-ES">
                <a:solidFill>
                  <a:srgbClr val="0000FF"/>
                </a:solidFill>
                <a:latin typeface="Calibri"/>
                <a:ea typeface="Calibri"/>
                <a:cs typeface="Calibri"/>
                <a:sym typeface="Calibri"/>
              </a:rPr>
              <a:t>255.255.255.0</a:t>
            </a:r>
            <a:endParaRPr>
              <a:solidFill>
                <a:srgbClr val="0000FF"/>
              </a:solidFill>
              <a:latin typeface="Calibri"/>
              <a:ea typeface="Calibri"/>
              <a:cs typeface="Calibri"/>
              <a:sym typeface="Calibri"/>
            </a:endParaRPr>
          </a:p>
        </p:txBody>
      </p:sp>
      <p:sp>
        <p:nvSpPr>
          <p:cNvPr id="181" name="Google Shape;181;p19"/>
          <p:cNvSpPr txBox="1"/>
          <p:nvPr/>
        </p:nvSpPr>
        <p:spPr>
          <a:xfrm>
            <a:off x="902200" y="5621700"/>
            <a:ext cx="15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192.168.11.0/24</a:t>
            </a:r>
            <a:endParaRPr>
              <a:solidFill>
                <a:srgbClr val="00FF00"/>
              </a:solidFill>
              <a:latin typeface="Calibri"/>
              <a:ea typeface="Calibri"/>
              <a:cs typeface="Calibri"/>
              <a:sym typeface="Calibri"/>
            </a:endParaRPr>
          </a:p>
          <a:p>
            <a:pPr indent="0" lvl="0" marL="0" rtl="0" algn="l">
              <a:spcBef>
                <a:spcPts val="0"/>
              </a:spcBef>
              <a:spcAft>
                <a:spcPts val="0"/>
              </a:spcAft>
              <a:buNone/>
            </a:pPr>
            <a:r>
              <a:rPr lang="es-ES">
                <a:solidFill>
                  <a:srgbClr val="00FF00"/>
                </a:solidFill>
                <a:latin typeface="Calibri"/>
                <a:ea typeface="Calibri"/>
                <a:cs typeface="Calibri"/>
                <a:sym typeface="Calibri"/>
              </a:rPr>
              <a:t>255.255.255.0</a:t>
            </a:r>
            <a:endParaRPr>
              <a:solidFill>
                <a:srgbClr val="00FF00"/>
              </a:solidFill>
              <a:latin typeface="Calibri"/>
              <a:ea typeface="Calibri"/>
              <a:cs typeface="Calibri"/>
              <a:sym typeface="Calibri"/>
            </a:endParaRPr>
          </a:p>
        </p:txBody>
      </p:sp>
      <p:sp>
        <p:nvSpPr>
          <p:cNvPr id="182" name="Google Shape;182;p19"/>
          <p:cNvSpPr txBox="1"/>
          <p:nvPr/>
        </p:nvSpPr>
        <p:spPr>
          <a:xfrm>
            <a:off x="1631900" y="3184100"/>
            <a:ext cx="1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192.168.10.1</a:t>
            </a:r>
            <a:endParaRPr>
              <a:solidFill>
                <a:srgbClr val="0000FF"/>
              </a:solidFill>
              <a:latin typeface="Calibri"/>
              <a:ea typeface="Calibri"/>
              <a:cs typeface="Calibri"/>
              <a:sym typeface="Calibri"/>
            </a:endParaRPr>
          </a:p>
        </p:txBody>
      </p:sp>
      <p:sp>
        <p:nvSpPr>
          <p:cNvPr id="183" name="Google Shape;183;p19"/>
          <p:cNvSpPr txBox="1"/>
          <p:nvPr/>
        </p:nvSpPr>
        <p:spPr>
          <a:xfrm>
            <a:off x="1658675" y="36817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192.168.10.2</a:t>
            </a:r>
            <a:endParaRPr>
              <a:solidFill>
                <a:srgbClr val="0000FF"/>
              </a:solidFill>
              <a:latin typeface="Calibri"/>
              <a:ea typeface="Calibri"/>
              <a:cs typeface="Calibri"/>
              <a:sym typeface="Calibri"/>
            </a:endParaRPr>
          </a:p>
        </p:txBody>
      </p:sp>
      <p:sp>
        <p:nvSpPr>
          <p:cNvPr id="184" name="Google Shape;184;p19"/>
          <p:cNvSpPr txBox="1"/>
          <p:nvPr/>
        </p:nvSpPr>
        <p:spPr>
          <a:xfrm>
            <a:off x="1693475" y="4179400"/>
            <a:ext cx="1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192.168.10.3</a:t>
            </a:r>
            <a:endParaRPr>
              <a:solidFill>
                <a:srgbClr val="0000FF"/>
              </a:solidFill>
              <a:latin typeface="Calibri"/>
              <a:ea typeface="Calibri"/>
              <a:cs typeface="Calibri"/>
              <a:sym typeface="Calibri"/>
            </a:endParaRPr>
          </a:p>
        </p:txBody>
      </p:sp>
      <p:sp>
        <p:nvSpPr>
          <p:cNvPr id="185" name="Google Shape;185;p19"/>
          <p:cNvSpPr txBox="1"/>
          <p:nvPr/>
        </p:nvSpPr>
        <p:spPr>
          <a:xfrm>
            <a:off x="9590525" y="30288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192.168.10.4</a:t>
            </a:r>
            <a:endParaRPr>
              <a:solidFill>
                <a:srgbClr val="0000FF"/>
              </a:solidFill>
              <a:latin typeface="Calibri"/>
              <a:ea typeface="Calibri"/>
              <a:cs typeface="Calibri"/>
              <a:sym typeface="Calibri"/>
            </a:endParaRPr>
          </a:p>
        </p:txBody>
      </p:sp>
      <p:sp>
        <p:nvSpPr>
          <p:cNvPr id="186" name="Google Shape;186;p19"/>
          <p:cNvSpPr txBox="1"/>
          <p:nvPr/>
        </p:nvSpPr>
        <p:spPr>
          <a:xfrm>
            <a:off x="9664450" y="368175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192.168.10.5</a:t>
            </a:r>
            <a:endParaRPr>
              <a:solidFill>
                <a:srgbClr val="0000FF"/>
              </a:solidFill>
              <a:latin typeface="Calibri"/>
              <a:ea typeface="Calibri"/>
              <a:cs typeface="Calibri"/>
              <a:sym typeface="Calibri"/>
            </a:endParaRPr>
          </a:p>
        </p:txBody>
      </p:sp>
      <p:sp>
        <p:nvSpPr>
          <p:cNvPr id="187" name="Google Shape;187;p19"/>
          <p:cNvSpPr txBox="1"/>
          <p:nvPr/>
        </p:nvSpPr>
        <p:spPr>
          <a:xfrm>
            <a:off x="9664450" y="41794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192.168.10.6</a:t>
            </a:r>
            <a:endParaRPr>
              <a:solidFill>
                <a:srgbClr val="0000FF"/>
              </a:solidFill>
              <a:latin typeface="Calibri"/>
              <a:ea typeface="Calibri"/>
              <a:cs typeface="Calibri"/>
              <a:sym typeface="Calibri"/>
            </a:endParaRPr>
          </a:p>
        </p:txBody>
      </p:sp>
      <p:sp>
        <p:nvSpPr>
          <p:cNvPr id="188" name="Google Shape;188;p19"/>
          <p:cNvSpPr txBox="1"/>
          <p:nvPr/>
        </p:nvSpPr>
        <p:spPr>
          <a:xfrm>
            <a:off x="1914200" y="46770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192.168.11.1</a:t>
            </a:r>
            <a:endParaRPr>
              <a:solidFill>
                <a:srgbClr val="00FF00"/>
              </a:solidFill>
              <a:latin typeface="Calibri"/>
              <a:ea typeface="Calibri"/>
              <a:cs typeface="Calibri"/>
              <a:sym typeface="Calibri"/>
            </a:endParaRPr>
          </a:p>
        </p:txBody>
      </p:sp>
      <p:sp>
        <p:nvSpPr>
          <p:cNvPr id="189" name="Google Shape;189;p19"/>
          <p:cNvSpPr txBox="1"/>
          <p:nvPr/>
        </p:nvSpPr>
        <p:spPr>
          <a:xfrm>
            <a:off x="9731675" y="46770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192.168.11.2</a:t>
            </a:r>
            <a:endParaRPr>
              <a:solidFill>
                <a:srgbClr val="00FF00"/>
              </a:solidFill>
              <a:latin typeface="Calibri"/>
              <a:ea typeface="Calibri"/>
              <a:cs typeface="Calibri"/>
              <a:sym typeface="Calibri"/>
            </a:endParaRPr>
          </a:p>
        </p:txBody>
      </p:sp>
      <p:sp>
        <p:nvSpPr>
          <p:cNvPr id="190" name="Google Shape;190;p19"/>
          <p:cNvSpPr txBox="1"/>
          <p:nvPr/>
        </p:nvSpPr>
        <p:spPr>
          <a:xfrm>
            <a:off x="5732400" y="3228900"/>
            <a:ext cx="11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192.168.11.3</a:t>
            </a:r>
            <a:endParaRPr>
              <a:solidFill>
                <a:srgbClr val="00FF00"/>
              </a:solidFill>
              <a:latin typeface="Calibri"/>
              <a:ea typeface="Calibri"/>
              <a:cs typeface="Calibri"/>
              <a:sym typeface="Calibri"/>
            </a:endParaRPr>
          </a:p>
        </p:txBody>
      </p:sp>
      <p:sp>
        <p:nvSpPr>
          <p:cNvPr id="191" name="Google Shape;191;p19"/>
          <p:cNvSpPr txBox="1"/>
          <p:nvPr/>
        </p:nvSpPr>
        <p:spPr>
          <a:xfrm>
            <a:off x="5732400" y="368175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192.168.11.4</a:t>
            </a:r>
            <a:endParaRPr>
              <a:solidFill>
                <a:srgbClr val="00FF00"/>
              </a:solidFill>
              <a:latin typeface="Calibri"/>
              <a:ea typeface="Calibri"/>
              <a:cs typeface="Calibri"/>
              <a:sym typeface="Calibri"/>
            </a:endParaRPr>
          </a:p>
        </p:txBody>
      </p:sp>
      <p:sp>
        <p:nvSpPr>
          <p:cNvPr id="192" name="Google Shape;192;p19"/>
          <p:cNvSpPr txBox="1"/>
          <p:nvPr/>
        </p:nvSpPr>
        <p:spPr>
          <a:xfrm>
            <a:off x="5732388" y="4134600"/>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FF00"/>
                </a:solidFill>
                <a:latin typeface="Calibri"/>
                <a:ea typeface="Calibri"/>
                <a:cs typeface="Calibri"/>
                <a:sym typeface="Calibri"/>
              </a:rPr>
              <a:t>192.168.11.5</a:t>
            </a:r>
            <a:endParaRPr>
              <a:solidFill>
                <a:srgbClr val="00FF00"/>
              </a:solidFill>
              <a:latin typeface="Calibri"/>
              <a:ea typeface="Calibri"/>
              <a:cs typeface="Calibri"/>
              <a:sym typeface="Calibri"/>
            </a:endParaRPr>
          </a:p>
        </p:txBody>
      </p:sp>
      <p:sp>
        <p:nvSpPr>
          <p:cNvPr id="193" name="Google Shape;193;p19"/>
          <p:cNvSpPr txBox="1"/>
          <p:nvPr/>
        </p:nvSpPr>
        <p:spPr>
          <a:xfrm>
            <a:off x="5681788" y="4739825"/>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0000FF"/>
                </a:solidFill>
                <a:latin typeface="Calibri"/>
                <a:ea typeface="Calibri"/>
                <a:cs typeface="Calibri"/>
                <a:sym typeface="Calibri"/>
              </a:rPr>
              <a:t>192.168.10.7</a:t>
            </a:r>
            <a:endParaRPr>
              <a:solidFill>
                <a:srgbClr val="0000FF"/>
              </a:solidFill>
              <a:latin typeface="Calibri"/>
              <a:ea typeface="Calibri"/>
              <a:cs typeface="Calibri"/>
              <a:sym typeface="Calibri"/>
            </a:endParaRPr>
          </a:p>
        </p:txBody>
      </p:sp>
      <p:sp>
        <p:nvSpPr>
          <p:cNvPr id="194" name="Google Shape;194;p19"/>
          <p:cNvSpPr txBox="1"/>
          <p:nvPr/>
        </p:nvSpPr>
        <p:spPr>
          <a:xfrm>
            <a:off x="5650450" y="2080075"/>
            <a:ext cx="26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no gestionable</a:t>
            </a:r>
            <a:endParaRPr sz="1800">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00" name="Google Shape;200;p2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201" name="Google Shape;201;p20"/>
          <p:cNvPicPr preferRelativeResize="0"/>
          <p:nvPr/>
        </p:nvPicPr>
        <p:blipFill>
          <a:blip r:embed="rId3">
            <a:alphaModFix/>
          </a:blip>
          <a:stretch>
            <a:fillRect/>
          </a:stretch>
        </p:blipFill>
        <p:spPr>
          <a:xfrm>
            <a:off x="1392175" y="1699775"/>
            <a:ext cx="8584076" cy="4659927"/>
          </a:xfrm>
          <a:prstGeom prst="rect">
            <a:avLst/>
          </a:prstGeom>
          <a:noFill/>
          <a:ln>
            <a:noFill/>
          </a:ln>
        </p:spPr>
      </p:pic>
      <p:sp>
        <p:nvSpPr>
          <p:cNvPr id="202" name="Google Shape;202;p20"/>
          <p:cNvSpPr txBox="1"/>
          <p:nvPr/>
        </p:nvSpPr>
        <p:spPr>
          <a:xfrm>
            <a:off x="318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203" name="Google Shape;203;p20"/>
          <p:cNvSpPr txBox="1"/>
          <p:nvPr/>
        </p:nvSpPr>
        <p:spPr>
          <a:xfrm>
            <a:off x="9447150" y="3225700"/>
            <a:ext cx="161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Source Sans Pro"/>
                <a:ea typeface="Source Sans Pro"/>
                <a:cs typeface="Source Sans Pro"/>
                <a:sym typeface="Source Sans Pro"/>
              </a:rPr>
              <a:t>Switch gestionable</a:t>
            </a:r>
            <a:endParaRPr sz="1800">
              <a:latin typeface="Source Sans Pro"/>
              <a:ea typeface="Source Sans Pro"/>
              <a:cs typeface="Source Sans Pro"/>
              <a:sym typeface="Source Sans Pro"/>
            </a:endParaRPr>
          </a:p>
        </p:txBody>
      </p:sp>
      <p:sp>
        <p:nvSpPr>
          <p:cNvPr id="204" name="Google Shape;204;p20"/>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12.5 VLAN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10" name="Google Shape;210;p2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211" name="Google Shape;211;p21"/>
          <p:cNvPicPr preferRelativeResize="0"/>
          <p:nvPr/>
        </p:nvPicPr>
        <p:blipFill>
          <a:blip r:embed="rId3">
            <a:alphaModFix/>
          </a:blip>
          <a:stretch>
            <a:fillRect/>
          </a:stretch>
        </p:blipFill>
        <p:spPr>
          <a:xfrm>
            <a:off x="2941600" y="1973050"/>
            <a:ext cx="8639175" cy="3990975"/>
          </a:xfrm>
          <a:prstGeom prst="rect">
            <a:avLst/>
          </a:prstGeom>
          <a:noFill/>
          <a:ln>
            <a:noFill/>
          </a:ln>
        </p:spPr>
      </p:pic>
      <p:pic>
        <p:nvPicPr>
          <p:cNvPr id="212" name="Google Shape;212;p21"/>
          <p:cNvPicPr preferRelativeResize="0"/>
          <p:nvPr/>
        </p:nvPicPr>
        <p:blipFill>
          <a:blip r:embed="rId4">
            <a:alphaModFix/>
          </a:blip>
          <a:stretch>
            <a:fillRect/>
          </a:stretch>
        </p:blipFill>
        <p:spPr>
          <a:xfrm>
            <a:off x="304800" y="1888000"/>
            <a:ext cx="2636800" cy="4161063"/>
          </a:xfrm>
          <a:prstGeom prst="rect">
            <a:avLst/>
          </a:prstGeom>
          <a:noFill/>
          <a:ln>
            <a:noFill/>
          </a:ln>
        </p:spPr>
      </p:pic>
      <p:sp>
        <p:nvSpPr>
          <p:cNvPr id="213" name="Google Shape;213;p21"/>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12.5 VLAN</a:t>
            </a:r>
            <a:endParaRPr/>
          </a:p>
        </p:txBody>
      </p:sp>
      <p:sp>
        <p:nvSpPr>
          <p:cNvPr id="214" name="Google Shape;214;p21"/>
          <p:cNvSpPr txBox="1"/>
          <p:nvPr/>
        </p:nvSpPr>
        <p:spPr>
          <a:xfrm>
            <a:off x="208275" y="5862200"/>
            <a:ext cx="312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000">
                <a:latin typeface="Calibri"/>
                <a:ea typeface="Calibri"/>
                <a:cs typeface="Calibri"/>
                <a:sym typeface="Calibri"/>
              </a:rPr>
              <a:t>Siemens Scalance XC 208</a:t>
            </a:r>
            <a:endParaRPr b="1" sz="2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20" name="Google Shape;220;p2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221" name="Google Shape;221;p22"/>
          <p:cNvPicPr preferRelativeResize="0"/>
          <p:nvPr/>
        </p:nvPicPr>
        <p:blipFill>
          <a:blip r:embed="rId3">
            <a:alphaModFix/>
          </a:blip>
          <a:stretch>
            <a:fillRect/>
          </a:stretch>
        </p:blipFill>
        <p:spPr>
          <a:xfrm>
            <a:off x="793525" y="2386550"/>
            <a:ext cx="10315575" cy="2257425"/>
          </a:xfrm>
          <a:prstGeom prst="rect">
            <a:avLst/>
          </a:prstGeom>
          <a:noFill/>
          <a:ln>
            <a:noFill/>
          </a:ln>
        </p:spPr>
      </p:pic>
      <p:sp>
        <p:nvSpPr>
          <p:cNvPr id="222" name="Google Shape;222;p22"/>
          <p:cNvSpPr txBox="1"/>
          <p:nvPr/>
        </p:nvSpPr>
        <p:spPr>
          <a:xfrm>
            <a:off x="7407275" y="1208400"/>
            <a:ext cx="30000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12.5 VLAN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28" name="Google Shape;228;p23"/>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29" name="Google Shape;229;p23"/>
          <p:cNvSpPr txBox="1"/>
          <p:nvPr/>
        </p:nvSpPr>
        <p:spPr>
          <a:xfrm>
            <a:off x="6638125" y="1208400"/>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12.6 Definiendo Zonas y Conductos</a:t>
            </a:r>
            <a:endParaRPr/>
          </a:p>
        </p:txBody>
      </p:sp>
      <p:pic>
        <p:nvPicPr>
          <p:cNvPr id="230" name="Google Shape;230;p23"/>
          <p:cNvPicPr preferRelativeResize="0"/>
          <p:nvPr/>
        </p:nvPicPr>
        <p:blipFill>
          <a:blip r:embed="rId3">
            <a:alphaModFix/>
          </a:blip>
          <a:stretch>
            <a:fillRect/>
          </a:stretch>
        </p:blipFill>
        <p:spPr>
          <a:xfrm>
            <a:off x="905675" y="1793400"/>
            <a:ext cx="3552825" cy="4610100"/>
          </a:xfrm>
          <a:prstGeom prst="rect">
            <a:avLst/>
          </a:prstGeom>
          <a:noFill/>
          <a:ln>
            <a:noFill/>
          </a:ln>
        </p:spPr>
      </p:pic>
      <p:sp>
        <p:nvSpPr>
          <p:cNvPr id="231" name="Google Shape;231;p23"/>
          <p:cNvSpPr txBox="1"/>
          <p:nvPr/>
        </p:nvSpPr>
        <p:spPr>
          <a:xfrm>
            <a:off x="5790825" y="1918950"/>
            <a:ext cx="4429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latin typeface="Source Sans Pro"/>
                <a:ea typeface="Source Sans Pro"/>
                <a:cs typeface="Source Sans Pro"/>
                <a:sym typeface="Source Sans Pro"/>
              </a:rPr>
              <a:t>ZONAS</a:t>
            </a:r>
            <a:endParaRPr b="1" sz="1800">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Durante la creación de un programa de Ciberseguridad, el concepto de “zonas” constituye uno de los recursos más importantes y su definición es uno de los aspectos fundamentales para el éxito de este proceso.</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32" name="Google Shape;232;p23"/>
          <p:cNvSpPr txBox="1"/>
          <p:nvPr/>
        </p:nvSpPr>
        <p:spPr>
          <a:xfrm>
            <a:off x="5555425" y="3396450"/>
            <a:ext cx="5057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Source Sans Pro"/>
                <a:ea typeface="Source Sans Pro"/>
                <a:cs typeface="Source Sans Pro"/>
                <a:sym typeface="Source Sans Pro"/>
              </a:rPr>
              <a:t>Cada zona posee un conjunto de  características y requisitos de seguridad que constituyen sus atributos: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Políticas de seguridad y niveles de seguridad</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Inventario de activos</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Requisitos de acceso y controles</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Amenazas y vulnerabilidades</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Consecuencias de una brecha de seguridad</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Tecnología autorizada</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 Proceso de gestión de cambios.</a:t>
            </a:r>
            <a:endParaRPr>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8" name="Google Shape;238;p2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39" name="Google Shape;239;p24"/>
          <p:cNvSpPr txBox="1"/>
          <p:nvPr/>
        </p:nvSpPr>
        <p:spPr>
          <a:xfrm>
            <a:off x="6638125" y="1208400"/>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12.6 Definiendo Zonas y Conductos</a:t>
            </a:r>
            <a:endParaRPr/>
          </a:p>
        </p:txBody>
      </p:sp>
      <p:sp>
        <p:nvSpPr>
          <p:cNvPr id="240" name="Google Shape;240;p24"/>
          <p:cNvSpPr txBox="1"/>
          <p:nvPr/>
        </p:nvSpPr>
        <p:spPr>
          <a:xfrm>
            <a:off x="5743775" y="2687925"/>
            <a:ext cx="5952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latin typeface="Source Sans Pro"/>
                <a:ea typeface="Source Sans Pro"/>
                <a:cs typeface="Source Sans Pro"/>
                <a:sym typeface="Source Sans Pro"/>
              </a:rPr>
              <a:t>Cada zona definida debe contener un documento que describa sus requisitos de seguridad y como asegurar que los niveles de riesgos tolerables son alcanzados. Este documento debe incluir, entre otros, el alcance de la zona, su nivel de seguridad, la estructura organizacional a la cual pertenece y sus responsabilidades, los riesgos asociados a la zona, la estrategia de seguridad adoptada, los tipos de actividades que son permitidas dentro de ella etc. Toda esta información debe estar documentada para cada zona ya que sirve como guía para la construcción y el mantenimiento de los activos contenidos en ella</a:t>
            </a:r>
            <a:r>
              <a:rPr lang="es-ES"/>
              <a:t>.</a:t>
            </a:r>
            <a:endParaRPr/>
          </a:p>
        </p:txBody>
      </p:sp>
      <p:pic>
        <p:nvPicPr>
          <p:cNvPr id="241" name="Google Shape;241;p24"/>
          <p:cNvPicPr preferRelativeResize="0"/>
          <p:nvPr/>
        </p:nvPicPr>
        <p:blipFill>
          <a:blip r:embed="rId3">
            <a:alphaModFix/>
          </a:blip>
          <a:stretch>
            <a:fillRect/>
          </a:stretch>
        </p:blipFill>
        <p:spPr>
          <a:xfrm>
            <a:off x="533450" y="2331175"/>
            <a:ext cx="4882025" cy="369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7" name="Google Shape;247;p2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48" name="Google Shape;248;p25"/>
          <p:cNvSpPr txBox="1"/>
          <p:nvPr/>
        </p:nvSpPr>
        <p:spPr>
          <a:xfrm>
            <a:off x="6638125" y="1208400"/>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12.6 Definiendo Zonas y Conductos</a:t>
            </a:r>
            <a:endParaRPr/>
          </a:p>
        </p:txBody>
      </p:sp>
      <p:sp>
        <p:nvSpPr>
          <p:cNvPr id="249" name="Google Shape;249;p25"/>
          <p:cNvSpPr txBox="1"/>
          <p:nvPr/>
        </p:nvSpPr>
        <p:spPr>
          <a:xfrm>
            <a:off x="1318250" y="2811350"/>
            <a:ext cx="400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latin typeface="Source Sans Pro"/>
                <a:ea typeface="Source Sans Pro"/>
                <a:cs typeface="Source Sans Pro"/>
                <a:sym typeface="Source Sans Pro"/>
              </a:rPr>
              <a:t>Conductos </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b="1" sz="1800">
              <a:latin typeface="Source Sans Pro"/>
              <a:ea typeface="Source Sans Pro"/>
              <a:cs typeface="Source Sans Pro"/>
              <a:sym typeface="Source Sans Pro"/>
            </a:endParaRPr>
          </a:p>
          <a:p>
            <a:pPr indent="0" lvl="0" marL="0" rtl="0" algn="just">
              <a:spcBef>
                <a:spcPts val="0"/>
              </a:spcBef>
              <a:spcAft>
                <a:spcPts val="0"/>
              </a:spcAft>
              <a:buNone/>
            </a:pPr>
            <a:r>
              <a:rPr lang="es-ES">
                <a:latin typeface="Source Sans Pro"/>
                <a:ea typeface="Source Sans Pro"/>
                <a:cs typeface="Source Sans Pro"/>
                <a:sym typeface="Source Sans Pro"/>
              </a:rPr>
              <a:t>Los “conductos” son zonas particulares que se aplican a procesos de comunicación específicos proporcionando funciones de seguridad que permiten a dos zonas comunicarse de manera segura. Toda comunicación entre diferentes zonas ha de realizarse a través de un conducto.</a:t>
            </a:r>
            <a:endParaRPr>
              <a:latin typeface="Source Sans Pro"/>
              <a:ea typeface="Source Sans Pro"/>
              <a:cs typeface="Source Sans Pro"/>
              <a:sym typeface="Source Sans Pro"/>
            </a:endParaRPr>
          </a:p>
        </p:txBody>
      </p:sp>
      <p:sp>
        <p:nvSpPr>
          <p:cNvPr id="250" name="Google Shape;250;p25"/>
          <p:cNvSpPr txBox="1"/>
          <p:nvPr/>
        </p:nvSpPr>
        <p:spPr>
          <a:xfrm>
            <a:off x="5743825" y="2657438"/>
            <a:ext cx="43200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latin typeface="Source Sans Pro"/>
                <a:ea typeface="Source Sans Pro"/>
                <a:cs typeface="Source Sans Pro"/>
                <a:sym typeface="Source Sans Pro"/>
              </a:rPr>
              <a:t>Al igual que una zona, los conductos constituyen una agrupación lógica y/o física de activos (activos de comunicación en este caso). Un “conducto de seguridad” protege la seguridad de los canales que éste contiene, de la misma manera que un conducto físico protege los cables de daños físicos.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s-ES">
                <a:latin typeface="Source Sans Pro"/>
                <a:ea typeface="Source Sans Pro"/>
                <a:cs typeface="Source Sans Pro"/>
                <a:sym typeface="Source Sans Pro"/>
              </a:rPr>
              <a:t>Los conductos pueden ser pensados como los “tubos” que unen diferentes zonas o bien que son utilizados para unir componentes dentro de una misma zona.</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56" name="Google Shape;256;p26"/>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257" name="Google Shape;257;p26"/>
          <p:cNvPicPr preferRelativeResize="0"/>
          <p:nvPr/>
        </p:nvPicPr>
        <p:blipFill>
          <a:blip r:embed="rId3">
            <a:alphaModFix/>
          </a:blip>
          <a:stretch>
            <a:fillRect/>
          </a:stretch>
        </p:blipFill>
        <p:spPr>
          <a:xfrm>
            <a:off x="7505275" y="891925"/>
            <a:ext cx="3612575" cy="5486625"/>
          </a:xfrm>
          <a:prstGeom prst="rect">
            <a:avLst/>
          </a:prstGeom>
          <a:noFill/>
          <a:ln>
            <a:noFill/>
          </a:ln>
        </p:spPr>
      </p:pic>
      <p:sp>
        <p:nvSpPr>
          <p:cNvPr id="258" name="Google Shape;258;p26"/>
          <p:cNvSpPr txBox="1"/>
          <p:nvPr/>
        </p:nvSpPr>
        <p:spPr>
          <a:xfrm>
            <a:off x="793525" y="2413500"/>
            <a:ext cx="6602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t>Los siguientes atributos deben ser documentados para cada</a:t>
            </a:r>
            <a:endParaRPr/>
          </a:p>
          <a:p>
            <a:pPr indent="0" lvl="0" marL="0" rtl="0" algn="l">
              <a:spcBef>
                <a:spcPts val="0"/>
              </a:spcBef>
              <a:spcAft>
                <a:spcPts val="0"/>
              </a:spcAft>
              <a:buNone/>
            </a:pPr>
            <a:r>
              <a:rPr lang="es-ES"/>
              <a:t>Zona y Conducto:</a:t>
            </a:r>
            <a:endParaRPr/>
          </a:p>
          <a:p>
            <a:pPr indent="0" lvl="0" marL="0" rtl="0" algn="l">
              <a:spcBef>
                <a:spcPts val="0"/>
              </a:spcBef>
              <a:spcAft>
                <a:spcPts val="0"/>
              </a:spcAft>
              <a:buNone/>
            </a:pPr>
            <a:r>
              <a:rPr lang="es-ES"/>
              <a:t>1. Nombre e Identificador Único.</a:t>
            </a:r>
            <a:endParaRPr/>
          </a:p>
          <a:p>
            <a:pPr indent="0" lvl="0" marL="0" rtl="0" algn="l">
              <a:spcBef>
                <a:spcPts val="0"/>
              </a:spcBef>
              <a:spcAft>
                <a:spcPts val="0"/>
              </a:spcAft>
              <a:buNone/>
            </a:pPr>
            <a:r>
              <a:rPr lang="es-ES"/>
              <a:t>2. Límites lógicos.</a:t>
            </a:r>
            <a:endParaRPr/>
          </a:p>
          <a:p>
            <a:pPr indent="0" lvl="0" marL="0" rtl="0" algn="l">
              <a:spcBef>
                <a:spcPts val="0"/>
              </a:spcBef>
              <a:spcAft>
                <a:spcPts val="0"/>
              </a:spcAft>
              <a:buNone/>
            </a:pPr>
            <a:r>
              <a:rPr lang="es-ES"/>
              <a:t>3. Límites físicos.</a:t>
            </a:r>
            <a:endParaRPr/>
          </a:p>
          <a:p>
            <a:pPr indent="0" lvl="0" marL="0" rtl="0" algn="l">
              <a:spcBef>
                <a:spcPts val="0"/>
              </a:spcBef>
              <a:spcAft>
                <a:spcPts val="0"/>
              </a:spcAft>
              <a:buNone/>
            </a:pPr>
            <a:r>
              <a:rPr lang="es-ES"/>
              <a:t>4. Listado de todos los puntos de acceso al sistema asociados a los límites y dispositivos.</a:t>
            </a:r>
            <a:endParaRPr/>
          </a:p>
          <a:p>
            <a:pPr indent="0" lvl="0" marL="0" rtl="0" algn="l">
              <a:spcBef>
                <a:spcPts val="0"/>
              </a:spcBef>
              <a:spcAft>
                <a:spcPts val="0"/>
              </a:spcAft>
              <a:buNone/>
            </a:pPr>
            <a:r>
              <a:rPr lang="es-ES"/>
              <a:t>5. Listado de los Flujos de datos en los puntos de acceso.</a:t>
            </a:r>
            <a:endParaRPr/>
          </a:p>
          <a:p>
            <a:pPr indent="0" lvl="0" marL="0" rtl="0" algn="l">
              <a:spcBef>
                <a:spcPts val="0"/>
              </a:spcBef>
              <a:spcAft>
                <a:spcPts val="0"/>
              </a:spcAft>
              <a:buNone/>
            </a:pPr>
            <a:r>
              <a:rPr lang="es-ES"/>
              <a:t>6. Zonas y Conductos conectados.</a:t>
            </a:r>
            <a:endParaRPr/>
          </a:p>
          <a:p>
            <a:pPr indent="0" lvl="0" marL="0" rtl="0" algn="l">
              <a:spcBef>
                <a:spcPts val="0"/>
              </a:spcBef>
              <a:spcAft>
                <a:spcPts val="0"/>
              </a:spcAft>
              <a:buNone/>
            </a:pPr>
            <a:r>
              <a:rPr lang="es-ES"/>
              <a:t>7. Listado de activos asociados y consecuencias (esto último</a:t>
            </a:r>
            <a:endParaRPr/>
          </a:p>
          <a:p>
            <a:pPr indent="0" lvl="0" marL="0" rtl="0" algn="l">
              <a:spcBef>
                <a:spcPts val="0"/>
              </a:spcBef>
              <a:spcAft>
                <a:spcPts val="0"/>
              </a:spcAft>
              <a:buNone/>
            </a:pPr>
            <a:r>
              <a:rPr lang="es-ES"/>
              <a:t>si ya se cuenta con un análisis de riesgos previo).</a:t>
            </a:r>
            <a:endParaRPr/>
          </a:p>
          <a:p>
            <a:pPr indent="0" lvl="0" marL="0" rtl="0" algn="l">
              <a:spcBef>
                <a:spcPts val="0"/>
              </a:spcBef>
              <a:spcAft>
                <a:spcPts val="0"/>
              </a:spcAft>
              <a:buNone/>
            </a:pPr>
            <a:r>
              <a:rPr lang="es-ES"/>
              <a:t>8. Niveles de seguridad objetivo.</a:t>
            </a:r>
            <a:endParaRPr/>
          </a:p>
          <a:p>
            <a:pPr indent="0" lvl="0" marL="0" rtl="0" algn="l">
              <a:spcBef>
                <a:spcPts val="0"/>
              </a:spcBef>
              <a:spcAft>
                <a:spcPts val="0"/>
              </a:spcAft>
              <a:buNone/>
            </a:pPr>
            <a:r>
              <a:rPr lang="es-ES"/>
              <a:t>9. Políticas de Seguridad aplicables.</a:t>
            </a:r>
            <a:endParaRPr/>
          </a:p>
          <a:p>
            <a:pPr indent="0" lvl="0" marL="0" rtl="0" algn="l">
              <a:spcBef>
                <a:spcPts val="0"/>
              </a:spcBef>
              <a:spcAft>
                <a:spcPts val="0"/>
              </a:spcAft>
              <a:buNone/>
            </a:pPr>
            <a:r>
              <a:rPr lang="es-ES"/>
              <a:t>10. Hipótesis de dependencias externas</a:t>
            </a:r>
            <a:endParaRPr/>
          </a:p>
        </p:txBody>
      </p:sp>
      <p:sp>
        <p:nvSpPr>
          <p:cNvPr id="259" name="Google Shape;259;p26"/>
          <p:cNvSpPr txBox="1"/>
          <p:nvPr/>
        </p:nvSpPr>
        <p:spPr>
          <a:xfrm>
            <a:off x="1694725" y="1699775"/>
            <a:ext cx="55524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12.6 Definiendo Zonas y Conductos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3" name="Google Shape;83;p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84" name="Google Shape;84;p9"/>
          <p:cNvSpPr txBox="1"/>
          <p:nvPr/>
        </p:nvSpPr>
        <p:spPr>
          <a:xfrm>
            <a:off x="176900" y="2401100"/>
            <a:ext cx="12013500" cy="298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12.1 Conceptos básicos. IP, Mask, GW,  Hub, Switch, Router, FW, LAN, WAN, VLAN…</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12.2 Prácticas con redes . Packet Tracer.</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12.3 Segmentación de redes.</a:t>
            </a:r>
            <a:r>
              <a:rPr lang="es-ES" sz="2600">
                <a:solidFill>
                  <a:srgbClr val="727272"/>
                </a:solidFill>
                <a:highlight>
                  <a:srgbClr val="FFFFFF"/>
                </a:highlight>
                <a:latin typeface="Source Sans Pro"/>
                <a:ea typeface="Source Sans Pro"/>
                <a:cs typeface="Source Sans Pro"/>
                <a:sym typeface="Source Sans Pro"/>
              </a:rPr>
              <a:t>Qué es y para qué </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12.4 Subredes.</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12.5 VLAN</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12.6 Definiendo Zonas y Conductos</a:t>
            </a:r>
            <a:endParaRPr sz="2600">
              <a:solidFill>
                <a:srgbClr val="727272"/>
              </a:solidFill>
              <a:highlight>
                <a:srgbClr val="FFFFFF"/>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12.7</a:t>
            </a:r>
            <a:r>
              <a:rPr b="1" lang="es-ES" sz="2600">
                <a:solidFill>
                  <a:srgbClr val="727272"/>
                </a:solidFill>
                <a:highlight>
                  <a:srgbClr val="FFFFFF"/>
                </a:highlight>
                <a:latin typeface="Source Sans Pro"/>
                <a:ea typeface="Source Sans Pro"/>
                <a:cs typeface="Source Sans Pro"/>
                <a:sym typeface="Source Sans Pro"/>
              </a:rPr>
              <a:t> Segmentación con FW</a:t>
            </a:r>
            <a:endParaRPr b="1" sz="2600">
              <a:solidFill>
                <a:srgbClr val="727272"/>
              </a:solidFill>
              <a:highlight>
                <a:srgbClr val="FFFFFF"/>
              </a:highlight>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65" name="Google Shape;265;p27"/>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66" name="Google Shape;266;p27"/>
          <p:cNvSpPr txBox="1"/>
          <p:nvPr/>
        </p:nvSpPr>
        <p:spPr>
          <a:xfrm>
            <a:off x="6826600" y="1208400"/>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a:p>
        </p:txBody>
      </p:sp>
      <p:pic>
        <p:nvPicPr>
          <p:cNvPr id="267" name="Google Shape;267;p27">
            <a:hlinkClick r:id="rId3"/>
          </p:cNvPr>
          <p:cNvPicPr preferRelativeResize="0"/>
          <p:nvPr/>
        </p:nvPicPr>
        <p:blipFill>
          <a:blip r:embed="rId4">
            <a:alphaModFix/>
          </a:blip>
          <a:stretch>
            <a:fillRect/>
          </a:stretch>
        </p:blipFill>
        <p:spPr>
          <a:xfrm>
            <a:off x="271075" y="1899000"/>
            <a:ext cx="11738624" cy="4139099"/>
          </a:xfrm>
          <a:prstGeom prst="rect">
            <a:avLst/>
          </a:prstGeom>
          <a:noFill/>
          <a:ln>
            <a:noFill/>
          </a:ln>
        </p:spPr>
      </p:pic>
      <p:pic>
        <p:nvPicPr>
          <p:cNvPr id="268" name="Google Shape;268;p27"/>
          <p:cNvPicPr preferRelativeResize="0"/>
          <p:nvPr/>
        </p:nvPicPr>
        <p:blipFill>
          <a:blip r:embed="rId5">
            <a:alphaModFix/>
          </a:blip>
          <a:stretch>
            <a:fillRect/>
          </a:stretch>
        </p:blipFill>
        <p:spPr>
          <a:xfrm>
            <a:off x="9096667" y="3765529"/>
            <a:ext cx="2547949" cy="843000"/>
          </a:xfrm>
          <a:prstGeom prst="rect">
            <a:avLst/>
          </a:prstGeom>
          <a:noFill/>
          <a:ln>
            <a:noFill/>
          </a:ln>
        </p:spPr>
      </p:pic>
      <p:sp>
        <p:nvSpPr>
          <p:cNvPr id="269" name="Google Shape;269;p27"/>
          <p:cNvSpPr txBox="1"/>
          <p:nvPr/>
        </p:nvSpPr>
        <p:spPr>
          <a:xfrm>
            <a:off x="9195000" y="4788100"/>
            <a:ext cx="2547900" cy="559500"/>
          </a:xfrm>
          <a:prstGeom prst="rect">
            <a:avLst/>
          </a:prstGeom>
          <a:noFill/>
          <a:ln>
            <a:noFill/>
          </a:ln>
        </p:spPr>
        <p:txBody>
          <a:bodyPr anchorCtr="0" anchor="t" bIns="91425" lIns="91425" spcFirstLastPara="1" rIns="91425" wrap="square" tIns="91425">
            <a:spAutoFit/>
          </a:bodyPr>
          <a:lstStyle/>
          <a:p>
            <a:pPr indent="-228600" lvl="0" marL="457200" marR="101600" rtl="0" algn="l">
              <a:lnSpc>
                <a:spcPct val="115000"/>
              </a:lnSpc>
              <a:spcBef>
                <a:spcPts val="0"/>
              </a:spcBef>
              <a:spcAft>
                <a:spcPts val="0"/>
              </a:spcAft>
              <a:buClr>
                <a:srgbClr val="FFFFFF"/>
              </a:buClr>
              <a:buSzPts val="900"/>
              <a:buFont typeface="Montserrat"/>
              <a:buNone/>
            </a:pPr>
            <a:r>
              <a:rPr lang="es-ES" sz="900">
                <a:solidFill>
                  <a:srgbClr val="FFFFFF"/>
                </a:solidFill>
                <a:highlight>
                  <a:srgbClr val="019283"/>
                </a:highlight>
                <a:latin typeface="Montserrat"/>
                <a:ea typeface="Montserrat"/>
                <a:cs typeface="Montserrat"/>
                <a:sym typeface="Montserrat"/>
              </a:rPr>
              <a:t>CIFP Barakaldo LHII </a:t>
            </a:r>
            <a:endParaRPr sz="900">
              <a:solidFill>
                <a:srgbClr val="FFFFFF"/>
              </a:solidFill>
              <a:highlight>
                <a:srgbClr val="019283"/>
              </a:highlight>
              <a:latin typeface="Montserrat"/>
              <a:ea typeface="Montserrat"/>
              <a:cs typeface="Montserrat"/>
              <a:sym typeface="Montserrat"/>
            </a:endParaRPr>
          </a:p>
          <a:p>
            <a:pPr indent="0" lvl="0" marL="0" rtl="0" algn="l">
              <a:spcBef>
                <a:spcPts val="0"/>
              </a:spcBef>
              <a:spcAft>
                <a:spcPts val="0"/>
              </a:spcAft>
              <a:buNone/>
            </a:pPr>
            <a:r>
              <a:rPr lang="es-ES">
                <a:latin typeface="Calibri"/>
                <a:ea typeface="Calibri"/>
                <a:cs typeface="Calibri"/>
                <a:sym typeface="Calibri"/>
              </a:rPr>
              <a:t>        Nicolas Larburu</a:t>
            </a:r>
            <a:endParaRPr>
              <a:latin typeface="Calibri"/>
              <a:ea typeface="Calibri"/>
              <a:cs typeface="Calibri"/>
              <a:sym typeface="Calibri"/>
            </a:endParaRPr>
          </a:p>
        </p:txBody>
      </p:sp>
      <p:pic>
        <p:nvPicPr>
          <p:cNvPr id="270" name="Google Shape;270;p27"/>
          <p:cNvPicPr preferRelativeResize="0"/>
          <p:nvPr/>
        </p:nvPicPr>
        <p:blipFill>
          <a:blip r:embed="rId6">
            <a:alphaModFix/>
          </a:blip>
          <a:stretch>
            <a:fillRect/>
          </a:stretch>
        </p:blipFill>
        <p:spPr>
          <a:xfrm>
            <a:off x="396599" y="4232650"/>
            <a:ext cx="3640900" cy="818975"/>
          </a:xfrm>
          <a:prstGeom prst="rect">
            <a:avLst/>
          </a:prstGeom>
          <a:noFill/>
          <a:ln>
            <a:noFill/>
          </a:ln>
        </p:spPr>
      </p:pic>
      <p:pic>
        <p:nvPicPr>
          <p:cNvPr id="271" name="Google Shape;271;p27">
            <a:hlinkClick r:id="rId7"/>
          </p:cNvPr>
          <p:cNvPicPr preferRelativeResize="0"/>
          <p:nvPr/>
        </p:nvPicPr>
        <p:blipFill>
          <a:blip r:embed="rId8">
            <a:alphaModFix/>
          </a:blip>
          <a:stretch>
            <a:fillRect/>
          </a:stretch>
        </p:blipFill>
        <p:spPr>
          <a:xfrm>
            <a:off x="5507775" y="6038100"/>
            <a:ext cx="1771750" cy="45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7" name="Google Shape;277;p28"/>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78" name="Google Shape;278;p28"/>
          <p:cNvSpPr txBox="1"/>
          <p:nvPr/>
        </p:nvSpPr>
        <p:spPr>
          <a:xfrm>
            <a:off x="6826600" y="1208400"/>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a:p>
        </p:txBody>
      </p:sp>
      <p:pic>
        <p:nvPicPr>
          <p:cNvPr id="279" name="Google Shape;279;p28"/>
          <p:cNvPicPr preferRelativeResize="0"/>
          <p:nvPr/>
        </p:nvPicPr>
        <p:blipFill>
          <a:blip r:embed="rId3">
            <a:alphaModFix/>
          </a:blip>
          <a:stretch>
            <a:fillRect/>
          </a:stretch>
        </p:blipFill>
        <p:spPr>
          <a:xfrm>
            <a:off x="3463700" y="1632475"/>
            <a:ext cx="4137933" cy="4853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5" name="Google Shape;285;p2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86" name="Google Shape;286;p29"/>
          <p:cNvSpPr txBox="1"/>
          <p:nvPr/>
        </p:nvSpPr>
        <p:spPr>
          <a:xfrm>
            <a:off x="6826600" y="1208400"/>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a:p>
        </p:txBody>
      </p:sp>
      <p:pic>
        <p:nvPicPr>
          <p:cNvPr id="287" name="Google Shape;287;p29"/>
          <p:cNvPicPr preferRelativeResize="0"/>
          <p:nvPr/>
        </p:nvPicPr>
        <p:blipFill>
          <a:blip r:embed="rId3">
            <a:alphaModFix/>
          </a:blip>
          <a:stretch>
            <a:fillRect/>
          </a:stretch>
        </p:blipFill>
        <p:spPr>
          <a:xfrm>
            <a:off x="1807896" y="2546925"/>
            <a:ext cx="5018701" cy="3309300"/>
          </a:xfrm>
          <a:prstGeom prst="rect">
            <a:avLst/>
          </a:prstGeom>
          <a:noFill/>
          <a:ln>
            <a:noFill/>
          </a:ln>
        </p:spPr>
      </p:pic>
      <p:pic>
        <p:nvPicPr>
          <p:cNvPr id="288" name="Google Shape;288;p29"/>
          <p:cNvPicPr preferRelativeResize="0"/>
          <p:nvPr/>
        </p:nvPicPr>
        <p:blipFill>
          <a:blip r:embed="rId4">
            <a:alphaModFix/>
          </a:blip>
          <a:stretch>
            <a:fillRect/>
          </a:stretch>
        </p:blipFill>
        <p:spPr>
          <a:xfrm>
            <a:off x="7782050" y="2395951"/>
            <a:ext cx="3971349" cy="3611255"/>
          </a:xfrm>
          <a:prstGeom prst="rect">
            <a:avLst/>
          </a:prstGeom>
          <a:noFill/>
          <a:ln>
            <a:noFill/>
          </a:ln>
        </p:spPr>
      </p:pic>
      <p:pic>
        <p:nvPicPr>
          <p:cNvPr id="289" name="Google Shape;289;p29"/>
          <p:cNvPicPr preferRelativeResize="0"/>
          <p:nvPr/>
        </p:nvPicPr>
        <p:blipFill>
          <a:blip r:embed="rId5">
            <a:alphaModFix/>
          </a:blip>
          <a:stretch>
            <a:fillRect/>
          </a:stretch>
        </p:blipFill>
        <p:spPr>
          <a:xfrm>
            <a:off x="238738" y="2703563"/>
            <a:ext cx="1323975" cy="2619375"/>
          </a:xfrm>
          <a:prstGeom prst="rect">
            <a:avLst/>
          </a:prstGeom>
          <a:noFill/>
          <a:ln>
            <a:noFill/>
          </a:ln>
        </p:spPr>
      </p:pic>
      <p:sp>
        <p:nvSpPr>
          <p:cNvPr id="290" name="Google Shape;290;p29"/>
          <p:cNvSpPr txBox="1"/>
          <p:nvPr/>
        </p:nvSpPr>
        <p:spPr>
          <a:xfrm>
            <a:off x="1730550" y="1734825"/>
            <a:ext cx="3609600" cy="10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300">
                <a:latin typeface="Calibri"/>
                <a:ea typeface="Calibri"/>
                <a:cs typeface="Calibri"/>
                <a:sym typeface="Calibri"/>
              </a:rPr>
              <a:t>Siemens Scalance S615 </a:t>
            </a:r>
            <a:endParaRPr b="1" sz="23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ES" sz="1050">
                <a:solidFill>
                  <a:srgbClr val="111626"/>
                </a:solidFill>
              </a:rPr>
              <a:t>Scalance S615 LAN-ROUTER Firewall</a:t>
            </a:r>
            <a:endParaRPr sz="1050">
              <a:solidFill>
                <a:srgbClr val="111626"/>
              </a:solidFill>
            </a:endParaRPr>
          </a:p>
          <a:p>
            <a:pPr indent="0" lvl="0" marL="0" rtl="0" algn="l">
              <a:spcBef>
                <a:spcPts val="0"/>
              </a:spcBef>
              <a:spcAft>
                <a:spcPts val="0"/>
              </a:spcAft>
              <a:buNone/>
            </a:pPr>
            <a:r>
              <a:t/>
            </a:r>
            <a:endParaRPr b="1" sz="23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6" name="Google Shape;296;p3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297" name="Google Shape;297;p30"/>
          <p:cNvSpPr txBox="1"/>
          <p:nvPr/>
        </p:nvSpPr>
        <p:spPr>
          <a:xfrm>
            <a:off x="6826600" y="1208400"/>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a:p>
        </p:txBody>
      </p:sp>
      <p:pic>
        <p:nvPicPr>
          <p:cNvPr id="298" name="Google Shape;298;p30"/>
          <p:cNvPicPr preferRelativeResize="0"/>
          <p:nvPr/>
        </p:nvPicPr>
        <p:blipFill>
          <a:blip r:embed="rId3">
            <a:alphaModFix/>
          </a:blip>
          <a:stretch>
            <a:fillRect/>
          </a:stretch>
        </p:blipFill>
        <p:spPr>
          <a:xfrm>
            <a:off x="3725788" y="2668438"/>
            <a:ext cx="2257425" cy="1438275"/>
          </a:xfrm>
          <a:prstGeom prst="rect">
            <a:avLst/>
          </a:prstGeom>
          <a:noFill/>
          <a:ln>
            <a:noFill/>
          </a:ln>
        </p:spPr>
      </p:pic>
      <p:pic>
        <p:nvPicPr>
          <p:cNvPr id="299" name="Google Shape;299;p30"/>
          <p:cNvPicPr preferRelativeResize="0"/>
          <p:nvPr/>
        </p:nvPicPr>
        <p:blipFill>
          <a:blip r:embed="rId4">
            <a:alphaModFix/>
          </a:blip>
          <a:stretch>
            <a:fillRect/>
          </a:stretch>
        </p:blipFill>
        <p:spPr>
          <a:xfrm>
            <a:off x="4452925" y="5075375"/>
            <a:ext cx="3286125" cy="828675"/>
          </a:xfrm>
          <a:prstGeom prst="rect">
            <a:avLst/>
          </a:prstGeom>
          <a:noFill/>
          <a:ln>
            <a:noFill/>
          </a:ln>
        </p:spPr>
      </p:pic>
      <p:cxnSp>
        <p:nvCxnSpPr>
          <p:cNvPr id="300" name="Google Shape;300;p30"/>
          <p:cNvCxnSpPr/>
          <p:nvPr/>
        </p:nvCxnSpPr>
        <p:spPr>
          <a:xfrm>
            <a:off x="5559725" y="4230075"/>
            <a:ext cx="0" cy="83190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30"/>
          <p:cNvSpPr txBox="1"/>
          <p:nvPr/>
        </p:nvSpPr>
        <p:spPr>
          <a:xfrm>
            <a:off x="5687045" y="1760800"/>
            <a:ext cx="816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4300">
                <a:latin typeface="Calibri"/>
                <a:ea typeface="Calibri"/>
                <a:cs typeface="Calibri"/>
                <a:sym typeface="Calibri"/>
              </a:rPr>
              <a:t>IT</a:t>
            </a:r>
            <a:endParaRPr b="1" sz="4300">
              <a:latin typeface="Calibri"/>
              <a:ea typeface="Calibri"/>
              <a:cs typeface="Calibri"/>
              <a:sym typeface="Calibri"/>
            </a:endParaRPr>
          </a:p>
        </p:txBody>
      </p:sp>
      <p:sp>
        <p:nvSpPr>
          <p:cNvPr id="302" name="Google Shape;302;p30"/>
          <p:cNvSpPr txBox="1"/>
          <p:nvPr/>
        </p:nvSpPr>
        <p:spPr>
          <a:xfrm>
            <a:off x="5687845" y="3843488"/>
            <a:ext cx="816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4300">
                <a:latin typeface="Calibri"/>
                <a:ea typeface="Calibri"/>
                <a:cs typeface="Calibri"/>
                <a:sym typeface="Calibri"/>
              </a:rPr>
              <a:t>O</a:t>
            </a:r>
            <a:r>
              <a:rPr b="1" lang="es-ES" sz="4300">
                <a:latin typeface="Calibri"/>
                <a:ea typeface="Calibri"/>
                <a:cs typeface="Calibri"/>
                <a:sym typeface="Calibri"/>
              </a:rPr>
              <a:t>T</a:t>
            </a:r>
            <a:endParaRPr b="1" sz="43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08" name="Google Shape;308;p3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309" name="Google Shape;309;p31"/>
          <p:cNvSpPr txBox="1"/>
          <p:nvPr/>
        </p:nvSpPr>
        <p:spPr>
          <a:xfrm>
            <a:off x="6826600" y="1208400"/>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a:p>
        </p:txBody>
      </p:sp>
      <p:sp>
        <p:nvSpPr>
          <p:cNvPr id="310" name="Google Shape;310;p31"/>
          <p:cNvSpPr txBox="1"/>
          <p:nvPr/>
        </p:nvSpPr>
        <p:spPr>
          <a:xfrm>
            <a:off x="4665200" y="2158575"/>
            <a:ext cx="7124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400">
                <a:latin typeface="Source Sans Pro"/>
                <a:ea typeface="Source Sans Pro"/>
                <a:cs typeface="Source Sans Pro"/>
                <a:sym typeface="Source Sans Pro"/>
              </a:rPr>
              <a:t>Ejercicio 1</a:t>
            </a:r>
            <a:r>
              <a:rPr lang="es-ES"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Configurar un acceso al PLC de la red interna  VLAN1 (Int) desde el exterior VLAN2 (Ext).</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Configurar diferentes accesos a servicios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Accesos selectivos desde / a ciertos equipos.</a:t>
            </a:r>
            <a:endParaRPr sz="2400">
              <a:latin typeface="Source Sans Pro"/>
              <a:ea typeface="Source Sans Pro"/>
              <a:cs typeface="Source Sans Pro"/>
              <a:sym typeface="Source Sans Pro"/>
            </a:endParaRPr>
          </a:p>
        </p:txBody>
      </p:sp>
      <p:pic>
        <p:nvPicPr>
          <p:cNvPr id="311" name="Google Shape;311;p31"/>
          <p:cNvPicPr preferRelativeResize="0"/>
          <p:nvPr/>
        </p:nvPicPr>
        <p:blipFill>
          <a:blip r:embed="rId3">
            <a:alphaModFix/>
          </a:blip>
          <a:stretch>
            <a:fillRect/>
          </a:stretch>
        </p:blipFill>
        <p:spPr>
          <a:xfrm>
            <a:off x="152400" y="1852175"/>
            <a:ext cx="3571875" cy="430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7" name="Google Shape;317;p3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318" name="Google Shape;318;p32"/>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pic>
        <p:nvPicPr>
          <p:cNvPr id="319" name="Google Shape;319;p32"/>
          <p:cNvPicPr preferRelativeResize="0"/>
          <p:nvPr/>
        </p:nvPicPr>
        <p:blipFill>
          <a:blip r:embed="rId3">
            <a:alphaModFix/>
          </a:blip>
          <a:stretch>
            <a:fillRect/>
          </a:stretch>
        </p:blipFill>
        <p:spPr>
          <a:xfrm>
            <a:off x="152400" y="1852175"/>
            <a:ext cx="4861178" cy="4853425"/>
          </a:xfrm>
          <a:prstGeom prst="rect">
            <a:avLst/>
          </a:prstGeom>
          <a:noFill/>
          <a:ln>
            <a:noFill/>
          </a:ln>
        </p:spPr>
      </p:pic>
      <p:pic>
        <p:nvPicPr>
          <p:cNvPr id="320" name="Google Shape;320;p32"/>
          <p:cNvPicPr preferRelativeResize="0"/>
          <p:nvPr/>
        </p:nvPicPr>
        <p:blipFill>
          <a:blip r:embed="rId4">
            <a:alphaModFix/>
          </a:blip>
          <a:stretch>
            <a:fillRect/>
          </a:stretch>
        </p:blipFill>
        <p:spPr>
          <a:xfrm>
            <a:off x="2545178" y="2565725"/>
            <a:ext cx="5095875" cy="3124200"/>
          </a:xfrm>
          <a:prstGeom prst="rect">
            <a:avLst/>
          </a:prstGeom>
          <a:noFill/>
          <a:ln>
            <a:noFill/>
          </a:ln>
        </p:spPr>
      </p:pic>
      <p:pic>
        <p:nvPicPr>
          <p:cNvPr id="321" name="Google Shape;321;p32"/>
          <p:cNvPicPr preferRelativeResize="0"/>
          <p:nvPr/>
        </p:nvPicPr>
        <p:blipFill>
          <a:blip r:embed="rId5">
            <a:alphaModFix/>
          </a:blip>
          <a:stretch>
            <a:fillRect/>
          </a:stretch>
        </p:blipFill>
        <p:spPr>
          <a:xfrm>
            <a:off x="7641053" y="2440175"/>
            <a:ext cx="4076700" cy="2295525"/>
          </a:xfrm>
          <a:prstGeom prst="rect">
            <a:avLst/>
          </a:prstGeom>
          <a:noFill/>
          <a:ln>
            <a:noFill/>
          </a:ln>
        </p:spPr>
      </p:pic>
      <p:sp>
        <p:nvSpPr>
          <p:cNvPr id="322" name="Google Shape;322;p32"/>
          <p:cNvSpPr txBox="1"/>
          <p:nvPr/>
        </p:nvSpPr>
        <p:spPr>
          <a:xfrm>
            <a:off x="8259000" y="5014750"/>
            <a:ext cx="29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1 er acceso admin   admin</a:t>
            </a:r>
            <a:endParaRPr>
              <a:latin typeface="Calibri"/>
              <a:ea typeface="Calibri"/>
              <a:cs typeface="Calibri"/>
              <a:sym typeface="Calibri"/>
            </a:endParaRPr>
          </a:p>
        </p:txBody>
      </p:sp>
      <p:pic>
        <p:nvPicPr>
          <p:cNvPr id="323" name="Google Shape;323;p32"/>
          <p:cNvPicPr preferRelativeResize="0"/>
          <p:nvPr/>
        </p:nvPicPr>
        <p:blipFill>
          <a:blip r:embed="rId6">
            <a:alphaModFix/>
          </a:blip>
          <a:stretch>
            <a:fillRect/>
          </a:stretch>
        </p:blipFill>
        <p:spPr>
          <a:xfrm>
            <a:off x="1600850" y="3079378"/>
            <a:ext cx="1165450" cy="69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29" name="Google Shape;329;p33"/>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330" name="Google Shape;330;p33"/>
          <p:cNvPicPr preferRelativeResize="0"/>
          <p:nvPr/>
        </p:nvPicPr>
        <p:blipFill>
          <a:blip r:embed="rId3">
            <a:alphaModFix/>
          </a:blip>
          <a:stretch>
            <a:fillRect/>
          </a:stretch>
        </p:blipFill>
        <p:spPr>
          <a:xfrm>
            <a:off x="152400" y="1852175"/>
            <a:ext cx="5109150" cy="4591876"/>
          </a:xfrm>
          <a:prstGeom prst="rect">
            <a:avLst/>
          </a:prstGeom>
          <a:noFill/>
          <a:ln>
            <a:noFill/>
          </a:ln>
        </p:spPr>
      </p:pic>
      <p:pic>
        <p:nvPicPr>
          <p:cNvPr id="331" name="Google Shape;331;p33"/>
          <p:cNvPicPr preferRelativeResize="0"/>
          <p:nvPr/>
        </p:nvPicPr>
        <p:blipFill>
          <a:blip r:embed="rId4">
            <a:alphaModFix/>
          </a:blip>
          <a:stretch>
            <a:fillRect/>
          </a:stretch>
        </p:blipFill>
        <p:spPr>
          <a:xfrm>
            <a:off x="5413950" y="2036675"/>
            <a:ext cx="6624051" cy="3507517"/>
          </a:xfrm>
          <a:prstGeom prst="rect">
            <a:avLst/>
          </a:prstGeom>
          <a:noFill/>
          <a:ln>
            <a:noFill/>
          </a:ln>
        </p:spPr>
      </p:pic>
      <p:sp>
        <p:nvSpPr>
          <p:cNvPr id="332" name="Google Shape;332;p33"/>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sp>
        <p:nvSpPr>
          <p:cNvPr id="333" name="Google Shape;333;p33"/>
          <p:cNvSpPr txBox="1"/>
          <p:nvPr/>
        </p:nvSpPr>
        <p:spPr>
          <a:xfrm>
            <a:off x="5413950" y="5705150"/>
            <a:ext cx="662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Configurar IP INT e  IP Ext y localizar  en qué ports están físicamente.</a:t>
            </a:r>
            <a:endParaRPr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39" name="Google Shape;339;p3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340" name="Google Shape;340;p34"/>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sp>
        <p:nvSpPr>
          <p:cNvPr id="341" name="Google Shape;341;p34"/>
          <p:cNvSpPr txBox="1"/>
          <p:nvPr/>
        </p:nvSpPr>
        <p:spPr>
          <a:xfrm>
            <a:off x="8290375" y="2362575"/>
            <a:ext cx="3703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Temporalmente y mientras dure la configuración permitimos acceso web y ping desde el exterior. Perdemos en seguridad pero ganamos en comodidad.</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Una vez configurado correctamente quitamos los acceso.</a:t>
            </a:r>
            <a:endParaRPr sz="1800">
              <a:latin typeface="Calibri"/>
              <a:ea typeface="Calibri"/>
              <a:cs typeface="Calibri"/>
              <a:sym typeface="Calibri"/>
            </a:endParaRPr>
          </a:p>
        </p:txBody>
      </p:sp>
      <p:pic>
        <p:nvPicPr>
          <p:cNvPr id="342" name="Google Shape;342;p34"/>
          <p:cNvPicPr preferRelativeResize="0"/>
          <p:nvPr/>
        </p:nvPicPr>
        <p:blipFill>
          <a:blip r:embed="rId3">
            <a:alphaModFix/>
          </a:blip>
          <a:stretch>
            <a:fillRect/>
          </a:stretch>
        </p:blipFill>
        <p:spPr>
          <a:xfrm>
            <a:off x="152400" y="2189075"/>
            <a:ext cx="7524750" cy="3609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8" name="Google Shape;348;p3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349" name="Google Shape;349;p35"/>
          <p:cNvPicPr preferRelativeResize="0"/>
          <p:nvPr/>
        </p:nvPicPr>
        <p:blipFill>
          <a:blip r:embed="rId3">
            <a:alphaModFix/>
          </a:blip>
          <a:stretch>
            <a:fillRect/>
          </a:stretch>
        </p:blipFill>
        <p:spPr>
          <a:xfrm>
            <a:off x="186000" y="2098200"/>
            <a:ext cx="3433998" cy="4139112"/>
          </a:xfrm>
          <a:prstGeom prst="rect">
            <a:avLst/>
          </a:prstGeom>
          <a:noFill/>
          <a:ln>
            <a:noFill/>
          </a:ln>
        </p:spPr>
      </p:pic>
      <p:sp>
        <p:nvSpPr>
          <p:cNvPr id="350" name="Google Shape;350;p35"/>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pic>
        <p:nvPicPr>
          <p:cNvPr id="351" name="Google Shape;351;p35"/>
          <p:cNvPicPr preferRelativeResize="0"/>
          <p:nvPr/>
        </p:nvPicPr>
        <p:blipFill>
          <a:blip r:embed="rId4">
            <a:alphaModFix/>
          </a:blip>
          <a:stretch>
            <a:fillRect/>
          </a:stretch>
        </p:blipFill>
        <p:spPr>
          <a:xfrm>
            <a:off x="3929323" y="1909475"/>
            <a:ext cx="4150531" cy="4516525"/>
          </a:xfrm>
          <a:prstGeom prst="rect">
            <a:avLst/>
          </a:prstGeom>
          <a:noFill/>
          <a:ln>
            <a:noFill/>
          </a:ln>
        </p:spPr>
      </p:pic>
      <p:sp>
        <p:nvSpPr>
          <p:cNvPr id="352" name="Google Shape;352;p35"/>
          <p:cNvSpPr txBox="1"/>
          <p:nvPr/>
        </p:nvSpPr>
        <p:spPr>
          <a:xfrm>
            <a:off x="8290375" y="2362575"/>
            <a:ext cx="3703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Conectamos el PC a la red externa del FW</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Inicialmente  y por defecto el cortafuegos tiene todo cerrado, por lo podemos hacer un ping al puerto externo (192.168.7.202) pero no al interno (192.168.2.150) y evidentemente tampoco al PLC</a:t>
            </a:r>
            <a:endParaRPr sz="18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58" name="Google Shape;358;p36"/>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359" name="Google Shape;359;p36"/>
          <p:cNvSpPr txBox="1"/>
          <p:nvPr/>
        </p:nvSpPr>
        <p:spPr>
          <a:xfrm>
            <a:off x="8342000" y="2613675"/>
            <a:ext cx="3683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Abrimos acceso completo desde la red exterior a la interior, luego ya ajustaremos los servicios deseados.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Para aplicar inmediatamente los cambios pulsar en Write Start Config</a:t>
            </a:r>
            <a:endParaRPr sz="1800">
              <a:latin typeface="Calibri"/>
              <a:ea typeface="Calibri"/>
              <a:cs typeface="Calibri"/>
              <a:sym typeface="Calibri"/>
            </a:endParaRPr>
          </a:p>
        </p:txBody>
      </p:sp>
      <p:sp>
        <p:nvSpPr>
          <p:cNvPr id="360" name="Google Shape;360;p36"/>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pic>
        <p:nvPicPr>
          <p:cNvPr id="361" name="Google Shape;361;p36"/>
          <p:cNvPicPr preferRelativeResize="0"/>
          <p:nvPr/>
        </p:nvPicPr>
        <p:blipFill>
          <a:blip r:embed="rId3">
            <a:alphaModFix/>
          </a:blip>
          <a:stretch>
            <a:fillRect/>
          </a:stretch>
        </p:blipFill>
        <p:spPr>
          <a:xfrm>
            <a:off x="152400" y="2189075"/>
            <a:ext cx="8189599" cy="4165776"/>
          </a:xfrm>
          <a:prstGeom prst="rect">
            <a:avLst/>
          </a:prstGeom>
          <a:noFill/>
          <a:ln>
            <a:noFill/>
          </a:ln>
        </p:spPr>
      </p:pic>
      <p:pic>
        <p:nvPicPr>
          <p:cNvPr id="362" name="Google Shape;362;p36"/>
          <p:cNvPicPr preferRelativeResize="0"/>
          <p:nvPr/>
        </p:nvPicPr>
        <p:blipFill>
          <a:blip r:embed="rId4">
            <a:alphaModFix/>
          </a:blip>
          <a:stretch>
            <a:fillRect/>
          </a:stretch>
        </p:blipFill>
        <p:spPr>
          <a:xfrm>
            <a:off x="8494400" y="4473300"/>
            <a:ext cx="3531000" cy="323850"/>
          </a:xfrm>
          <a:prstGeom prst="rect">
            <a:avLst/>
          </a:prstGeom>
          <a:noFill/>
          <a:ln>
            <a:noFill/>
          </a:ln>
        </p:spPr>
      </p:pic>
      <p:pic>
        <p:nvPicPr>
          <p:cNvPr id="363" name="Google Shape;363;p36"/>
          <p:cNvPicPr preferRelativeResize="0"/>
          <p:nvPr/>
        </p:nvPicPr>
        <p:blipFill>
          <a:blip r:embed="rId5">
            <a:alphaModFix/>
          </a:blip>
          <a:stretch>
            <a:fillRect/>
          </a:stretch>
        </p:blipFill>
        <p:spPr>
          <a:xfrm>
            <a:off x="9368050" y="4954550"/>
            <a:ext cx="1581150" cy="30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0" name="Google Shape;90;p1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91" name="Google Shape;91;p10"/>
          <p:cNvPicPr preferRelativeResize="0"/>
          <p:nvPr/>
        </p:nvPicPr>
        <p:blipFill>
          <a:blip r:embed="rId3">
            <a:alphaModFix/>
          </a:blip>
          <a:stretch>
            <a:fillRect/>
          </a:stretch>
        </p:blipFill>
        <p:spPr>
          <a:xfrm>
            <a:off x="5116098" y="2355275"/>
            <a:ext cx="4734275" cy="3954601"/>
          </a:xfrm>
          <a:prstGeom prst="rect">
            <a:avLst/>
          </a:prstGeom>
          <a:noFill/>
          <a:ln>
            <a:noFill/>
          </a:ln>
        </p:spPr>
      </p:pic>
      <p:pic>
        <p:nvPicPr>
          <p:cNvPr id="92" name="Google Shape;92;p10"/>
          <p:cNvPicPr preferRelativeResize="0"/>
          <p:nvPr/>
        </p:nvPicPr>
        <p:blipFill>
          <a:blip r:embed="rId4">
            <a:alphaModFix/>
          </a:blip>
          <a:stretch>
            <a:fillRect/>
          </a:stretch>
        </p:blipFill>
        <p:spPr>
          <a:xfrm>
            <a:off x="1250729" y="2674975"/>
            <a:ext cx="3121250" cy="3121250"/>
          </a:xfrm>
          <a:prstGeom prst="rect">
            <a:avLst/>
          </a:prstGeom>
          <a:noFill/>
          <a:ln>
            <a:noFill/>
          </a:ln>
        </p:spPr>
      </p:pic>
      <p:sp>
        <p:nvSpPr>
          <p:cNvPr id="93" name="Google Shape;93;p10"/>
          <p:cNvSpPr txBox="1"/>
          <p:nvPr/>
        </p:nvSpPr>
        <p:spPr>
          <a:xfrm>
            <a:off x="1809025" y="5485525"/>
            <a:ext cx="2919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100" u="sng">
                <a:solidFill>
                  <a:schemeClr val="hlink"/>
                </a:solidFill>
                <a:latin typeface="Source Sans Pro"/>
                <a:ea typeface="Source Sans Pro"/>
                <a:cs typeface="Source Sans Pro"/>
                <a:sym typeface="Source Sans Pro"/>
                <a:hlinkClick r:id="rId5"/>
              </a:rPr>
              <a:t>Apuntes redes locales</a:t>
            </a:r>
            <a:endParaRPr b="1" sz="2100">
              <a:latin typeface="Source Sans Pro"/>
              <a:ea typeface="Source Sans Pro"/>
              <a:cs typeface="Source Sans Pro"/>
              <a:sym typeface="Source Sans Pro"/>
            </a:endParaRPr>
          </a:p>
        </p:txBody>
      </p:sp>
      <p:sp>
        <p:nvSpPr>
          <p:cNvPr id="94" name="Google Shape;94;p10"/>
          <p:cNvSpPr txBox="1"/>
          <p:nvPr/>
        </p:nvSpPr>
        <p:spPr>
          <a:xfrm>
            <a:off x="-141225" y="1735025"/>
            <a:ext cx="120096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12.1 Conceptos básicos. IP, Mask, GW,  Hub, Switch, Router, FW, lAN, WAN, VLAN…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69" name="Google Shape;369;p37"/>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370" name="Google Shape;370;p37"/>
          <p:cNvPicPr preferRelativeResize="0"/>
          <p:nvPr/>
        </p:nvPicPr>
        <p:blipFill>
          <a:blip r:embed="rId3">
            <a:alphaModFix/>
          </a:blip>
          <a:stretch>
            <a:fillRect/>
          </a:stretch>
        </p:blipFill>
        <p:spPr>
          <a:xfrm>
            <a:off x="1062625" y="1898725"/>
            <a:ext cx="5829300" cy="4600575"/>
          </a:xfrm>
          <a:prstGeom prst="rect">
            <a:avLst/>
          </a:prstGeom>
          <a:noFill/>
          <a:ln>
            <a:noFill/>
          </a:ln>
        </p:spPr>
      </p:pic>
      <p:sp>
        <p:nvSpPr>
          <p:cNvPr id="371" name="Google Shape;371;p37"/>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sp>
        <p:nvSpPr>
          <p:cNvPr id="372" name="Google Shape;372;p37"/>
          <p:cNvSpPr txBox="1"/>
          <p:nvPr/>
        </p:nvSpPr>
        <p:spPr>
          <a:xfrm>
            <a:off x="7490025" y="2505450"/>
            <a:ext cx="4221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Una vez aplicados los cambios comprobamos que tenemos acceso al puerto interno de FW (192.168.2.150) y al PLC (192.168.2.152) y toda la red interna.</a:t>
            </a:r>
            <a:endParaRPr sz="1800">
              <a:latin typeface="Calibri"/>
              <a:ea typeface="Calibri"/>
              <a:cs typeface="Calibri"/>
              <a:sym typeface="Calibri"/>
            </a:endParaRPr>
          </a:p>
        </p:txBody>
      </p:sp>
      <p:sp>
        <p:nvSpPr>
          <p:cNvPr id="373" name="Google Shape;373;p37"/>
          <p:cNvSpPr txBox="1"/>
          <p:nvPr/>
        </p:nvSpPr>
        <p:spPr>
          <a:xfrm>
            <a:off x="7254625" y="4104525"/>
            <a:ext cx="4174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400">
                <a:solidFill>
                  <a:srgbClr val="FF0000"/>
                </a:solidFill>
                <a:latin typeface="Calibri"/>
                <a:ea typeface="Calibri"/>
                <a:cs typeface="Calibri"/>
                <a:sym typeface="Calibri"/>
              </a:rPr>
              <a:t>Desconectarse de la red wifi. Sino no enruta correctamente.</a:t>
            </a:r>
            <a:endParaRPr b="1" sz="2400">
              <a:solidFill>
                <a:srgbClr val="FF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79" name="Google Shape;379;p38"/>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380" name="Google Shape;380;p38"/>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pic>
        <p:nvPicPr>
          <p:cNvPr id="381" name="Google Shape;381;p38"/>
          <p:cNvPicPr preferRelativeResize="0"/>
          <p:nvPr/>
        </p:nvPicPr>
        <p:blipFill>
          <a:blip r:embed="rId3">
            <a:alphaModFix/>
          </a:blip>
          <a:stretch>
            <a:fillRect/>
          </a:stretch>
        </p:blipFill>
        <p:spPr>
          <a:xfrm>
            <a:off x="0" y="1848175"/>
            <a:ext cx="5034700" cy="3762725"/>
          </a:xfrm>
          <a:prstGeom prst="rect">
            <a:avLst/>
          </a:prstGeom>
          <a:noFill/>
          <a:ln>
            <a:noFill/>
          </a:ln>
        </p:spPr>
      </p:pic>
      <p:pic>
        <p:nvPicPr>
          <p:cNvPr id="382" name="Google Shape;382;p38"/>
          <p:cNvPicPr preferRelativeResize="0"/>
          <p:nvPr/>
        </p:nvPicPr>
        <p:blipFill>
          <a:blip r:embed="rId4">
            <a:alphaModFix/>
          </a:blip>
          <a:stretch>
            <a:fillRect/>
          </a:stretch>
        </p:blipFill>
        <p:spPr>
          <a:xfrm>
            <a:off x="5187100" y="2189075"/>
            <a:ext cx="6850902" cy="3447636"/>
          </a:xfrm>
          <a:prstGeom prst="rect">
            <a:avLst/>
          </a:prstGeom>
          <a:noFill/>
          <a:ln>
            <a:noFill/>
          </a:ln>
        </p:spPr>
      </p:pic>
      <p:sp>
        <p:nvSpPr>
          <p:cNvPr id="383" name="Google Shape;383;p38"/>
          <p:cNvSpPr txBox="1"/>
          <p:nvPr/>
        </p:nvSpPr>
        <p:spPr>
          <a:xfrm>
            <a:off x="333850" y="5783725"/>
            <a:ext cx="448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Creamos unos servicios específicos en sus correspondientes puertos, en este caso acceso web y conexión Tia Portal</a:t>
            </a:r>
            <a:endParaRPr>
              <a:latin typeface="Calibri"/>
              <a:ea typeface="Calibri"/>
              <a:cs typeface="Calibri"/>
              <a:sym typeface="Calibri"/>
            </a:endParaRPr>
          </a:p>
        </p:txBody>
      </p:sp>
      <p:sp>
        <p:nvSpPr>
          <p:cNvPr id="384" name="Google Shape;384;p38"/>
          <p:cNvSpPr txBox="1"/>
          <p:nvPr/>
        </p:nvSpPr>
        <p:spPr>
          <a:xfrm>
            <a:off x="6465425" y="5789100"/>
            <a:ext cx="44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Permitimos acceso sólo a esos servicios.</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90" name="Google Shape;390;p3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391" name="Google Shape;391;p39"/>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pic>
        <p:nvPicPr>
          <p:cNvPr id="392" name="Google Shape;392;p39"/>
          <p:cNvPicPr preferRelativeResize="0"/>
          <p:nvPr/>
        </p:nvPicPr>
        <p:blipFill>
          <a:blip r:embed="rId3">
            <a:alphaModFix/>
          </a:blip>
          <a:stretch>
            <a:fillRect/>
          </a:stretch>
        </p:blipFill>
        <p:spPr>
          <a:xfrm>
            <a:off x="199475" y="1937975"/>
            <a:ext cx="7506451" cy="4222376"/>
          </a:xfrm>
          <a:prstGeom prst="rect">
            <a:avLst/>
          </a:prstGeom>
          <a:noFill/>
          <a:ln>
            <a:noFill/>
          </a:ln>
        </p:spPr>
      </p:pic>
      <p:pic>
        <p:nvPicPr>
          <p:cNvPr id="393" name="Google Shape;393;p39"/>
          <p:cNvPicPr preferRelativeResize="0"/>
          <p:nvPr/>
        </p:nvPicPr>
        <p:blipFill>
          <a:blip r:embed="rId4">
            <a:alphaModFix/>
          </a:blip>
          <a:stretch>
            <a:fillRect/>
          </a:stretch>
        </p:blipFill>
        <p:spPr>
          <a:xfrm>
            <a:off x="7705926" y="2691250"/>
            <a:ext cx="4179675" cy="2012561"/>
          </a:xfrm>
          <a:prstGeom prst="rect">
            <a:avLst/>
          </a:prstGeom>
          <a:noFill/>
          <a:ln>
            <a:noFill/>
          </a:ln>
        </p:spPr>
      </p:pic>
      <p:pic>
        <p:nvPicPr>
          <p:cNvPr id="394" name="Google Shape;394;p39"/>
          <p:cNvPicPr preferRelativeResize="0"/>
          <p:nvPr/>
        </p:nvPicPr>
        <p:blipFill>
          <a:blip r:embed="rId5">
            <a:alphaModFix/>
          </a:blip>
          <a:stretch>
            <a:fillRect/>
          </a:stretch>
        </p:blipFill>
        <p:spPr>
          <a:xfrm>
            <a:off x="7884175" y="4876100"/>
            <a:ext cx="3482221" cy="746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00" name="Google Shape;400;p40"/>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01" name="Google Shape;401;p40"/>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Ejercicio1</a:t>
            </a:r>
            <a:endParaRPr sz="2600">
              <a:solidFill>
                <a:srgbClr val="727272"/>
              </a:solidFill>
              <a:highlight>
                <a:schemeClr val="lt1"/>
              </a:highlight>
              <a:latin typeface="Source Sans Pro"/>
              <a:ea typeface="Source Sans Pro"/>
              <a:cs typeface="Source Sans Pro"/>
              <a:sym typeface="Source Sans Pro"/>
            </a:endParaRPr>
          </a:p>
        </p:txBody>
      </p:sp>
      <p:pic>
        <p:nvPicPr>
          <p:cNvPr id="402" name="Google Shape;402;p40"/>
          <p:cNvPicPr preferRelativeResize="0"/>
          <p:nvPr/>
        </p:nvPicPr>
        <p:blipFill>
          <a:blip r:embed="rId3">
            <a:alphaModFix/>
          </a:blip>
          <a:stretch>
            <a:fillRect/>
          </a:stretch>
        </p:blipFill>
        <p:spPr>
          <a:xfrm>
            <a:off x="199475" y="2121750"/>
            <a:ext cx="7761351" cy="3895850"/>
          </a:xfrm>
          <a:prstGeom prst="rect">
            <a:avLst/>
          </a:prstGeom>
          <a:noFill/>
          <a:ln>
            <a:noFill/>
          </a:ln>
        </p:spPr>
      </p:pic>
      <p:sp>
        <p:nvSpPr>
          <p:cNvPr id="403" name="Google Shape;403;p40"/>
          <p:cNvSpPr txBox="1"/>
          <p:nvPr/>
        </p:nvSpPr>
        <p:spPr>
          <a:xfrm>
            <a:off x="8361775" y="2787925"/>
            <a:ext cx="3593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Se pueden ajustar más los permisos. Acceso sólo desde una IP concreta (IP Source 192.168.7.155)a una IP interna concreta   (IP Destination 192.168.2.152) y a ciertos servicos (https, Tia Portal)</a:t>
            </a:r>
            <a:endParaRPr sz="18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09" name="Google Shape;409;p4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10" name="Google Shape;410;p41"/>
          <p:cNvSpPr txBox="1"/>
          <p:nvPr/>
        </p:nvSpPr>
        <p:spPr>
          <a:xfrm>
            <a:off x="6826600" y="1208400"/>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a:p>
        </p:txBody>
      </p:sp>
      <p:sp>
        <p:nvSpPr>
          <p:cNvPr id="411" name="Google Shape;411;p41"/>
          <p:cNvSpPr txBox="1"/>
          <p:nvPr/>
        </p:nvSpPr>
        <p:spPr>
          <a:xfrm>
            <a:off x="7537075" y="2189975"/>
            <a:ext cx="4472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400">
                <a:latin typeface="Source Sans Pro"/>
                <a:ea typeface="Source Sans Pro"/>
                <a:cs typeface="Source Sans Pro"/>
                <a:sym typeface="Source Sans Pro"/>
              </a:rPr>
              <a:t>Ejercicio 2</a:t>
            </a:r>
            <a:r>
              <a:rPr lang="es-ES" sz="2400">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Configurar acceso entre diferentes redes (Paneles)</a:t>
            </a:r>
            <a:endParaRPr sz="2400">
              <a:latin typeface="Source Sans Pro"/>
              <a:ea typeface="Source Sans Pro"/>
              <a:cs typeface="Source Sans Pro"/>
              <a:sym typeface="Source Sans Pro"/>
            </a:endParaRPr>
          </a:p>
        </p:txBody>
      </p:sp>
      <p:pic>
        <p:nvPicPr>
          <p:cNvPr id="412" name="Google Shape;412;p41"/>
          <p:cNvPicPr preferRelativeResize="0"/>
          <p:nvPr/>
        </p:nvPicPr>
        <p:blipFill>
          <a:blip r:embed="rId3">
            <a:alphaModFix/>
          </a:blip>
          <a:stretch>
            <a:fillRect/>
          </a:stretch>
        </p:blipFill>
        <p:spPr>
          <a:xfrm>
            <a:off x="152400" y="1945800"/>
            <a:ext cx="7232274" cy="37216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18" name="Google Shape;418;p4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19" name="Google Shape;419;p42"/>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Ejercicio2</a:t>
            </a:r>
            <a:endParaRPr sz="2600">
              <a:solidFill>
                <a:srgbClr val="727272"/>
              </a:solidFill>
              <a:highlight>
                <a:schemeClr val="lt1"/>
              </a:highlight>
              <a:latin typeface="Source Sans Pro"/>
              <a:ea typeface="Source Sans Pro"/>
              <a:cs typeface="Source Sans Pro"/>
              <a:sym typeface="Source Sans Pro"/>
            </a:endParaRPr>
          </a:p>
        </p:txBody>
      </p:sp>
      <p:sp>
        <p:nvSpPr>
          <p:cNvPr id="420" name="Google Shape;420;p42"/>
          <p:cNvSpPr txBox="1"/>
          <p:nvPr/>
        </p:nvSpPr>
        <p:spPr>
          <a:xfrm>
            <a:off x="8361775" y="2787925"/>
            <a:ext cx="359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Inicialmente abrimos el paso entre redes Int y Ext.</a:t>
            </a:r>
            <a:endParaRPr sz="1800">
              <a:latin typeface="Calibri"/>
              <a:ea typeface="Calibri"/>
              <a:cs typeface="Calibri"/>
              <a:sym typeface="Calibri"/>
            </a:endParaRPr>
          </a:p>
        </p:txBody>
      </p:sp>
      <p:pic>
        <p:nvPicPr>
          <p:cNvPr id="421" name="Google Shape;421;p42"/>
          <p:cNvPicPr preferRelativeResize="0"/>
          <p:nvPr/>
        </p:nvPicPr>
        <p:blipFill>
          <a:blip r:embed="rId3">
            <a:alphaModFix/>
          </a:blip>
          <a:stretch>
            <a:fillRect/>
          </a:stretch>
        </p:blipFill>
        <p:spPr>
          <a:xfrm>
            <a:off x="152400" y="2189075"/>
            <a:ext cx="8056977" cy="33334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27" name="Google Shape;427;p43"/>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28" name="Google Shape;428;p43"/>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Ejercicio2</a:t>
            </a:r>
            <a:endParaRPr sz="2600">
              <a:solidFill>
                <a:srgbClr val="727272"/>
              </a:solidFill>
              <a:highlight>
                <a:schemeClr val="lt1"/>
              </a:highlight>
              <a:latin typeface="Source Sans Pro"/>
              <a:ea typeface="Source Sans Pro"/>
              <a:cs typeface="Source Sans Pro"/>
              <a:sym typeface="Source Sans Pro"/>
            </a:endParaRPr>
          </a:p>
        </p:txBody>
      </p:sp>
      <p:pic>
        <p:nvPicPr>
          <p:cNvPr id="429" name="Google Shape;429;p43"/>
          <p:cNvPicPr preferRelativeResize="0"/>
          <p:nvPr/>
        </p:nvPicPr>
        <p:blipFill>
          <a:blip r:embed="rId3">
            <a:alphaModFix/>
          </a:blip>
          <a:stretch>
            <a:fillRect/>
          </a:stretch>
        </p:blipFill>
        <p:spPr>
          <a:xfrm>
            <a:off x="304800" y="2157875"/>
            <a:ext cx="8032650" cy="4079426"/>
          </a:xfrm>
          <a:prstGeom prst="rect">
            <a:avLst/>
          </a:prstGeom>
          <a:noFill/>
          <a:ln>
            <a:noFill/>
          </a:ln>
        </p:spPr>
      </p:pic>
      <p:sp>
        <p:nvSpPr>
          <p:cNvPr id="430" name="Google Shape;430;p43"/>
          <p:cNvSpPr txBox="1"/>
          <p:nvPr/>
        </p:nvSpPr>
        <p:spPr>
          <a:xfrm>
            <a:off x="8596700" y="3635375"/>
            <a:ext cx="336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A diferencia del Ejercicio1 que no necesitaba enrutamiento, en este caso hay que marcar las rutas </a:t>
            </a:r>
            <a:endParaRPr sz="18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“caminos a seguir” Static routes</a:t>
            </a:r>
            <a:endParaRPr sz="18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36" name="Google Shape;436;p4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37" name="Google Shape;437;p44"/>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Ejercicio2</a:t>
            </a:r>
            <a:endParaRPr sz="2600">
              <a:solidFill>
                <a:srgbClr val="727272"/>
              </a:solidFill>
              <a:highlight>
                <a:schemeClr val="lt1"/>
              </a:highlight>
              <a:latin typeface="Source Sans Pro"/>
              <a:ea typeface="Source Sans Pro"/>
              <a:cs typeface="Source Sans Pro"/>
              <a:sym typeface="Source Sans Pro"/>
            </a:endParaRPr>
          </a:p>
        </p:txBody>
      </p:sp>
      <p:pic>
        <p:nvPicPr>
          <p:cNvPr id="438" name="Google Shape;438;p44"/>
          <p:cNvPicPr preferRelativeResize="0"/>
          <p:nvPr/>
        </p:nvPicPr>
        <p:blipFill>
          <a:blip r:embed="rId3">
            <a:alphaModFix/>
          </a:blip>
          <a:stretch>
            <a:fillRect/>
          </a:stretch>
        </p:blipFill>
        <p:spPr>
          <a:xfrm>
            <a:off x="214500" y="1937975"/>
            <a:ext cx="11366277" cy="3895837"/>
          </a:xfrm>
          <a:prstGeom prst="rect">
            <a:avLst/>
          </a:prstGeom>
          <a:noFill/>
          <a:ln>
            <a:noFill/>
          </a:ln>
        </p:spPr>
      </p:pic>
      <p:sp>
        <p:nvSpPr>
          <p:cNvPr id="439" name="Google Shape;439;p44"/>
          <p:cNvSpPr txBox="1"/>
          <p:nvPr/>
        </p:nvSpPr>
        <p:spPr>
          <a:xfrm>
            <a:off x="1983550" y="6003425"/>
            <a:ext cx="82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Con el NAT convertimos una IP Int (192.168.2.0/24) en una IP ext (192.168.7.0/24) y viceversa.</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45" name="Google Shape;445;p4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46" name="Google Shape;446;p45"/>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Ejercicio2</a:t>
            </a:r>
            <a:endParaRPr sz="2600">
              <a:solidFill>
                <a:srgbClr val="727272"/>
              </a:solidFill>
              <a:highlight>
                <a:schemeClr val="lt1"/>
              </a:highlight>
              <a:latin typeface="Source Sans Pro"/>
              <a:ea typeface="Source Sans Pro"/>
              <a:cs typeface="Source Sans Pro"/>
              <a:sym typeface="Source Sans Pro"/>
            </a:endParaRPr>
          </a:p>
        </p:txBody>
      </p:sp>
      <p:pic>
        <p:nvPicPr>
          <p:cNvPr id="447" name="Google Shape;447;p45"/>
          <p:cNvPicPr preferRelativeResize="0"/>
          <p:nvPr/>
        </p:nvPicPr>
        <p:blipFill>
          <a:blip r:embed="rId3">
            <a:alphaModFix/>
          </a:blip>
          <a:stretch>
            <a:fillRect/>
          </a:stretch>
        </p:blipFill>
        <p:spPr>
          <a:xfrm>
            <a:off x="6810900" y="4488413"/>
            <a:ext cx="5124450" cy="1143000"/>
          </a:xfrm>
          <a:prstGeom prst="rect">
            <a:avLst/>
          </a:prstGeom>
          <a:noFill/>
          <a:ln>
            <a:noFill/>
          </a:ln>
        </p:spPr>
      </p:pic>
      <p:pic>
        <p:nvPicPr>
          <p:cNvPr id="448" name="Google Shape;448;p45"/>
          <p:cNvPicPr preferRelativeResize="0"/>
          <p:nvPr/>
        </p:nvPicPr>
        <p:blipFill>
          <a:blip r:embed="rId4">
            <a:alphaModFix/>
          </a:blip>
          <a:stretch>
            <a:fillRect/>
          </a:stretch>
        </p:blipFill>
        <p:spPr>
          <a:xfrm>
            <a:off x="183800" y="2422433"/>
            <a:ext cx="6454326" cy="3282209"/>
          </a:xfrm>
          <a:prstGeom prst="rect">
            <a:avLst/>
          </a:prstGeom>
          <a:noFill/>
          <a:ln>
            <a:noFill/>
          </a:ln>
        </p:spPr>
      </p:pic>
      <p:sp>
        <p:nvSpPr>
          <p:cNvPr id="449" name="Google Shape;449;p45"/>
          <p:cNvSpPr txBox="1"/>
          <p:nvPr/>
        </p:nvSpPr>
        <p:spPr>
          <a:xfrm>
            <a:off x="7532775" y="2174250"/>
            <a:ext cx="4304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Configuramos de similar manera los FW de las redes 2 y 5. Inicialmente comprobamos, igual que en el Ejercicio 1 , que tenemos acceso entre la red Ext e Int en ambas redes.</a:t>
            </a:r>
            <a:endParaRPr sz="18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55" name="Google Shape;455;p46"/>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56" name="Google Shape;456;p46"/>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Ejercicio2</a:t>
            </a:r>
            <a:endParaRPr sz="2600">
              <a:solidFill>
                <a:srgbClr val="727272"/>
              </a:solidFill>
              <a:highlight>
                <a:schemeClr val="lt1"/>
              </a:highlight>
              <a:latin typeface="Source Sans Pro"/>
              <a:ea typeface="Source Sans Pro"/>
              <a:cs typeface="Source Sans Pro"/>
              <a:sym typeface="Source Sans Pro"/>
            </a:endParaRPr>
          </a:p>
        </p:txBody>
      </p:sp>
      <p:pic>
        <p:nvPicPr>
          <p:cNvPr id="457" name="Google Shape;457;p46"/>
          <p:cNvPicPr preferRelativeResize="0"/>
          <p:nvPr/>
        </p:nvPicPr>
        <p:blipFill>
          <a:blip r:embed="rId3">
            <a:alphaModFix/>
          </a:blip>
          <a:stretch>
            <a:fillRect/>
          </a:stretch>
        </p:blipFill>
        <p:spPr>
          <a:xfrm>
            <a:off x="319388" y="2448000"/>
            <a:ext cx="7232274" cy="3721689"/>
          </a:xfrm>
          <a:prstGeom prst="rect">
            <a:avLst/>
          </a:prstGeom>
          <a:noFill/>
          <a:ln>
            <a:noFill/>
          </a:ln>
        </p:spPr>
      </p:pic>
      <p:pic>
        <p:nvPicPr>
          <p:cNvPr id="458" name="Google Shape;458;p46"/>
          <p:cNvPicPr preferRelativeResize="0"/>
          <p:nvPr/>
        </p:nvPicPr>
        <p:blipFill>
          <a:blip r:embed="rId4">
            <a:alphaModFix/>
          </a:blip>
          <a:stretch>
            <a:fillRect/>
          </a:stretch>
        </p:blipFill>
        <p:spPr>
          <a:xfrm>
            <a:off x="2263274" y="1843825"/>
            <a:ext cx="2905125" cy="866775"/>
          </a:xfrm>
          <a:prstGeom prst="rect">
            <a:avLst/>
          </a:prstGeom>
          <a:noFill/>
          <a:ln>
            <a:noFill/>
          </a:ln>
        </p:spPr>
      </p:pic>
      <p:sp>
        <p:nvSpPr>
          <p:cNvPr id="459" name="Google Shape;459;p46"/>
          <p:cNvSpPr txBox="1"/>
          <p:nvPr/>
        </p:nvSpPr>
        <p:spPr>
          <a:xfrm>
            <a:off x="7215700" y="2710600"/>
            <a:ext cx="455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800">
                <a:latin typeface="Calibri"/>
                <a:ea typeface="Calibri"/>
                <a:cs typeface="Calibri"/>
                <a:sym typeface="Calibri"/>
              </a:rPr>
              <a:t>A diferencia del Ejercicio1 que no necesitaba enrutamiento entre redes, en este caso hay que marcar las rutas “caminos a seguir” Static routes en el switch de cabecera XM408.</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Le estamos indicando a que GW se tiene que dirigir según la red que quiere acceder.</a:t>
            </a:r>
            <a:endParaRPr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0" name="Google Shape;100;p11"/>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101" name="Google Shape;101;p11"/>
          <p:cNvPicPr preferRelativeResize="0"/>
          <p:nvPr/>
        </p:nvPicPr>
        <p:blipFill>
          <a:blip r:embed="rId3">
            <a:alphaModFix/>
          </a:blip>
          <a:stretch>
            <a:fillRect/>
          </a:stretch>
        </p:blipFill>
        <p:spPr>
          <a:xfrm>
            <a:off x="1250925" y="1812250"/>
            <a:ext cx="2800350" cy="476250"/>
          </a:xfrm>
          <a:prstGeom prst="rect">
            <a:avLst/>
          </a:prstGeom>
          <a:noFill/>
          <a:ln>
            <a:noFill/>
          </a:ln>
        </p:spPr>
      </p:pic>
      <p:pic>
        <p:nvPicPr>
          <p:cNvPr id="102" name="Google Shape;102;p11"/>
          <p:cNvPicPr preferRelativeResize="0"/>
          <p:nvPr/>
        </p:nvPicPr>
        <p:blipFill>
          <a:blip r:embed="rId4">
            <a:alphaModFix/>
          </a:blip>
          <a:stretch>
            <a:fillRect/>
          </a:stretch>
        </p:blipFill>
        <p:spPr>
          <a:xfrm>
            <a:off x="6897797" y="1247500"/>
            <a:ext cx="1018175" cy="1153475"/>
          </a:xfrm>
          <a:prstGeom prst="rect">
            <a:avLst/>
          </a:prstGeom>
          <a:noFill/>
          <a:ln>
            <a:noFill/>
          </a:ln>
        </p:spPr>
      </p:pic>
      <p:pic>
        <p:nvPicPr>
          <p:cNvPr id="103" name="Google Shape;103;p11"/>
          <p:cNvPicPr preferRelativeResize="0"/>
          <p:nvPr/>
        </p:nvPicPr>
        <p:blipFill>
          <a:blip r:embed="rId5">
            <a:alphaModFix/>
          </a:blip>
          <a:stretch>
            <a:fillRect/>
          </a:stretch>
        </p:blipFill>
        <p:spPr>
          <a:xfrm>
            <a:off x="4685475" y="1898925"/>
            <a:ext cx="1771650" cy="485775"/>
          </a:xfrm>
          <a:prstGeom prst="rect">
            <a:avLst/>
          </a:prstGeom>
          <a:noFill/>
          <a:ln>
            <a:noFill/>
          </a:ln>
        </p:spPr>
      </p:pic>
      <p:pic>
        <p:nvPicPr>
          <p:cNvPr id="104" name="Google Shape;104;p11"/>
          <p:cNvPicPr preferRelativeResize="0"/>
          <p:nvPr/>
        </p:nvPicPr>
        <p:blipFill>
          <a:blip r:embed="rId6">
            <a:alphaModFix/>
          </a:blip>
          <a:stretch>
            <a:fillRect/>
          </a:stretch>
        </p:blipFill>
        <p:spPr>
          <a:xfrm>
            <a:off x="356400" y="2400975"/>
            <a:ext cx="2800350" cy="3616352"/>
          </a:xfrm>
          <a:prstGeom prst="rect">
            <a:avLst/>
          </a:prstGeom>
          <a:noFill/>
          <a:ln>
            <a:noFill/>
          </a:ln>
        </p:spPr>
      </p:pic>
      <p:pic>
        <p:nvPicPr>
          <p:cNvPr id="105" name="Google Shape;105;p11"/>
          <p:cNvPicPr preferRelativeResize="0"/>
          <p:nvPr/>
        </p:nvPicPr>
        <p:blipFill>
          <a:blip r:embed="rId7">
            <a:alphaModFix/>
          </a:blip>
          <a:stretch>
            <a:fillRect/>
          </a:stretch>
        </p:blipFill>
        <p:spPr>
          <a:xfrm>
            <a:off x="6181700" y="2583850"/>
            <a:ext cx="5750976" cy="3398019"/>
          </a:xfrm>
          <a:prstGeom prst="rect">
            <a:avLst/>
          </a:prstGeom>
          <a:noFill/>
          <a:ln>
            <a:noFill/>
          </a:ln>
        </p:spPr>
      </p:pic>
      <p:pic>
        <p:nvPicPr>
          <p:cNvPr id="106" name="Google Shape;106;p11"/>
          <p:cNvPicPr preferRelativeResize="0"/>
          <p:nvPr/>
        </p:nvPicPr>
        <p:blipFill>
          <a:blip r:embed="rId8">
            <a:alphaModFix/>
          </a:blip>
          <a:stretch>
            <a:fillRect/>
          </a:stretch>
        </p:blipFill>
        <p:spPr>
          <a:xfrm>
            <a:off x="3486675" y="2762400"/>
            <a:ext cx="2542625" cy="2893507"/>
          </a:xfrm>
          <a:prstGeom prst="rect">
            <a:avLst/>
          </a:prstGeom>
          <a:noFill/>
          <a:ln>
            <a:noFill/>
          </a:ln>
        </p:spPr>
      </p:pic>
      <p:sp>
        <p:nvSpPr>
          <p:cNvPr id="107" name="Google Shape;107;p11"/>
          <p:cNvSpPr txBox="1"/>
          <p:nvPr/>
        </p:nvSpPr>
        <p:spPr>
          <a:xfrm>
            <a:off x="8175650" y="1123775"/>
            <a:ext cx="40149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12.1 Conceptos básicos.</a:t>
            </a:r>
            <a:endParaRPr/>
          </a:p>
        </p:txBody>
      </p:sp>
      <p:pic>
        <p:nvPicPr>
          <p:cNvPr id="108" name="Google Shape;108;p11"/>
          <p:cNvPicPr preferRelativeResize="0"/>
          <p:nvPr/>
        </p:nvPicPr>
        <p:blipFill>
          <a:blip r:embed="rId9">
            <a:alphaModFix/>
          </a:blip>
          <a:stretch>
            <a:fillRect/>
          </a:stretch>
        </p:blipFill>
        <p:spPr>
          <a:xfrm>
            <a:off x="3881688" y="5770625"/>
            <a:ext cx="1752600" cy="390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65" name="Google Shape;465;p47"/>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66" name="Google Shape;466;p47"/>
          <p:cNvSpPr txBox="1"/>
          <p:nvPr/>
        </p:nvSpPr>
        <p:spPr>
          <a:xfrm>
            <a:off x="6810900" y="1051475"/>
            <a:ext cx="4555500" cy="985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                   Ejercicio2</a:t>
            </a:r>
            <a:endParaRPr sz="2600">
              <a:solidFill>
                <a:srgbClr val="727272"/>
              </a:solidFill>
              <a:highlight>
                <a:schemeClr val="lt1"/>
              </a:highlight>
              <a:latin typeface="Source Sans Pro"/>
              <a:ea typeface="Source Sans Pro"/>
              <a:cs typeface="Source Sans Pro"/>
              <a:sym typeface="Source Sans Pro"/>
            </a:endParaRPr>
          </a:p>
        </p:txBody>
      </p:sp>
      <p:pic>
        <p:nvPicPr>
          <p:cNvPr id="467" name="Google Shape;467;p47"/>
          <p:cNvPicPr preferRelativeResize="0"/>
          <p:nvPr/>
        </p:nvPicPr>
        <p:blipFill>
          <a:blip r:embed="rId3">
            <a:alphaModFix/>
          </a:blip>
          <a:stretch>
            <a:fillRect/>
          </a:stretch>
        </p:blipFill>
        <p:spPr>
          <a:xfrm>
            <a:off x="2323263" y="2036675"/>
            <a:ext cx="7545465" cy="451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73" name="Google Shape;473;p48"/>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74" name="Google Shape;474;p48"/>
          <p:cNvSpPr txBox="1"/>
          <p:nvPr/>
        </p:nvSpPr>
        <p:spPr>
          <a:xfrm>
            <a:off x="6810900" y="1051475"/>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p:txBody>
      </p:sp>
      <p:pic>
        <p:nvPicPr>
          <p:cNvPr id="475" name="Google Shape;475;p48"/>
          <p:cNvPicPr preferRelativeResize="0"/>
          <p:nvPr/>
        </p:nvPicPr>
        <p:blipFill>
          <a:blip r:embed="rId3">
            <a:alphaModFix/>
          </a:blip>
          <a:stretch>
            <a:fillRect/>
          </a:stretch>
        </p:blipFill>
        <p:spPr>
          <a:xfrm>
            <a:off x="1988525" y="1636475"/>
            <a:ext cx="6972851" cy="4600825"/>
          </a:xfrm>
          <a:prstGeom prst="rect">
            <a:avLst/>
          </a:prstGeom>
          <a:noFill/>
          <a:ln>
            <a:noFill/>
          </a:ln>
        </p:spPr>
      </p:pic>
      <p:sp>
        <p:nvSpPr>
          <p:cNvPr id="476" name="Google Shape;476;p48"/>
          <p:cNvSpPr txBox="1"/>
          <p:nvPr/>
        </p:nvSpPr>
        <p:spPr>
          <a:xfrm>
            <a:off x="3770675" y="6270200"/>
            <a:ext cx="44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u="sng">
                <a:solidFill>
                  <a:schemeClr val="hlink"/>
                </a:solidFill>
                <a:latin typeface="Calibri"/>
                <a:ea typeface="Calibri"/>
                <a:cs typeface="Calibri"/>
                <a:sym typeface="Calibri"/>
                <a:hlinkClick r:id="rId4"/>
              </a:rPr>
              <a:t>Concepto de red para Factory Automation  (Siemens)</a:t>
            </a:r>
            <a:endParaRPr b="1">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482" name="Google Shape;482;p49"/>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483" name="Google Shape;483;p49"/>
          <p:cNvSpPr txBox="1"/>
          <p:nvPr/>
        </p:nvSpPr>
        <p:spPr>
          <a:xfrm>
            <a:off x="6810900" y="1051475"/>
            <a:ext cx="45555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chemeClr val="lt1"/>
                </a:highlight>
                <a:latin typeface="Source Sans Pro"/>
                <a:ea typeface="Source Sans Pro"/>
                <a:cs typeface="Source Sans Pro"/>
                <a:sym typeface="Source Sans Pro"/>
              </a:rPr>
              <a:t>12.7 Segmentación con FW</a:t>
            </a:r>
            <a:endParaRPr sz="2600">
              <a:solidFill>
                <a:srgbClr val="727272"/>
              </a:solidFill>
              <a:highlight>
                <a:schemeClr val="lt1"/>
              </a:highlight>
              <a:latin typeface="Source Sans Pro"/>
              <a:ea typeface="Source Sans Pro"/>
              <a:cs typeface="Source Sans Pro"/>
              <a:sym typeface="Source Sans Pro"/>
            </a:endParaRPr>
          </a:p>
        </p:txBody>
      </p:sp>
      <p:sp>
        <p:nvSpPr>
          <p:cNvPr id="484" name="Google Shape;484;p49"/>
          <p:cNvSpPr txBox="1"/>
          <p:nvPr/>
        </p:nvSpPr>
        <p:spPr>
          <a:xfrm>
            <a:off x="356275" y="21260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       FIREWALL</a:t>
            </a:r>
            <a:endParaRPr b="0" i="0" sz="1400" u="none" cap="none" strike="noStrike">
              <a:solidFill>
                <a:srgbClr val="000000"/>
              </a:solidFill>
              <a:latin typeface="Arial"/>
              <a:ea typeface="Arial"/>
              <a:cs typeface="Arial"/>
              <a:sym typeface="Arial"/>
            </a:endParaRPr>
          </a:p>
        </p:txBody>
      </p:sp>
      <p:sp>
        <p:nvSpPr>
          <p:cNvPr id="485" name="Google Shape;485;p49"/>
          <p:cNvSpPr txBox="1"/>
          <p:nvPr/>
        </p:nvSpPr>
        <p:spPr>
          <a:xfrm>
            <a:off x="230050" y="2760800"/>
            <a:ext cx="72075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Oswald"/>
                <a:ea typeface="Oswald"/>
                <a:cs typeface="Oswald"/>
                <a:sym typeface="Oswald"/>
              </a:rPr>
              <a:t>Limitaciones de un firewall:</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puede proteger contra los ataques de la “Ingeniería Social”</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puede prohibir que usuarios corporativos copien datos sensibles y sustraigan éstas del edificio.</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protege fuera de su alcance de operaciones. El tráfico tiene que pasar a través de él.</a:t>
            </a:r>
            <a:endParaRPr b="0" i="0" sz="2400" u="none" cap="none" strike="noStrike">
              <a:solidFill>
                <a:srgbClr val="000000"/>
              </a:solidFill>
              <a:latin typeface="Oswald"/>
              <a:ea typeface="Oswald"/>
              <a:cs typeface="Oswald"/>
              <a:sym typeface="Oswald"/>
            </a:endParaRPr>
          </a:p>
          <a:p>
            <a:pPr indent="-381000" lvl="0" marL="457200" marR="0" rtl="0" algn="l">
              <a:lnSpc>
                <a:spcPct val="100000"/>
              </a:lnSpc>
              <a:spcBef>
                <a:spcPts val="0"/>
              </a:spcBef>
              <a:spcAft>
                <a:spcPts val="0"/>
              </a:spcAft>
              <a:buClr>
                <a:srgbClr val="000000"/>
              </a:buClr>
              <a:buSzPts val="2400"/>
              <a:buFont typeface="Oswald"/>
              <a:buChar char="●"/>
            </a:pPr>
            <a:r>
              <a:rPr b="0" i="0" lang="es-ES" sz="2400" u="none" cap="none" strike="noStrike">
                <a:solidFill>
                  <a:srgbClr val="000000"/>
                </a:solidFill>
                <a:latin typeface="Oswald"/>
                <a:ea typeface="Oswald"/>
                <a:cs typeface="Oswald"/>
                <a:sym typeface="Oswald"/>
              </a:rPr>
              <a:t>El firewall no protege de la propagación de virus que utilice comunicaciones permitidas.</a:t>
            </a:r>
            <a:endParaRPr b="0" i="0" sz="2400" u="none" cap="none" strike="noStrike">
              <a:solidFill>
                <a:srgbClr val="000000"/>
              </a:solidFill>
              <a:latin typeface="Oswald"/>
              <a:ea typeface="Oswald"/>
              <a:cs typeface="Oswald"/>
              <a:sym typeface="Oswald"/>
            </a:endParaRPr>
          </a:p>
        </p:txBody>
      </p:sp>
      <p:pic>
        <p:nvPicPr>
          <p:cNvPr id="486" name="Google Shape;486;p49"/>
          <p:cNvPicPr preferRelativeResize="0"/>
          <p:nvPr/>
        </p:nvPicPr>
        <p:blipFill rotWithShape="1">
          <a:blip r:embed="rId3">
            <a:alphaModFix/>
          </a:blip>
          <a:srcRect b="0" l="0" r="0" t="0"/>
          <a:stretch/>
        </p:blipFill>
        <p:spPr>
          <a:xfrm>
            <a:off x="7684000" y="2864738"/>
            <a:ext cx="3818300" cy="312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4" name="Google Shape;114;p12"/>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115" name="Google Shape;115;p12"/>
          <p:cNvPicPr preferRelativeResize="0"/>
          <p:nvPr/>
        </p:nvPicPr>
        <p:blipFill>
          <a:blip r:embed="rId3">
            <a:alphaModFix/>
          </a:blip>
          <a:stretch>
            <a:fillRect/>
          </a:stretch>
        </p:blipFill>
        <p:spPr>
          <a:xfrm>
            <a:off x="319775" y="2164525"/>
            <a:ext cx="5776225" cy="4072775"/>
          </a:xfrm>
          <a:prstGeom prst="rect">
            <a:avLst/>
          </a:prstGeom>
          <a:noFill/>
          <a:ln>
            <a:noFill/>
          </a:ln>
        </p:spPr>
      </p:pic>
      <p:pic>
        <p:nvPicPr>
          <p:cNvPr id="116" name="Google Shape;116;p12"/>
          <p:cNvPicPr preferRelativeResize="0"/>
          <p:nvPr/>
        </p:nvPicPr>
        <p:blipFill>
          <a:blip r:embed="rId4">
            <a:alphaModFix/>
          </a:blip>
          <a:stretch>
            <a:fillRect/>
          </a:stretch>
        </p:blipFill>
        <p:spPr>
          <a:xfrm>
            <a:off x="6438575" y="2032463"/>
            <a:ext cx="5142200" cy="3872139"/>
          </a:xfrm>
          <a:prstGeom prst="rect">
            <a:avLst/>
          </a:prstGeom>
          <a:noFill/>
          <a:ln>
            <a:noFill/>
          </a:ln>
        </p:spPr>
      </p:pic>
      <p:sp>
        <p:nvSpPr>
          <p:cNvPr id="117" name="Google Shape;117;p12"/>
          <p:cNvSpPr txBox="1"/>
          <p:nvPr/>
        </p:nvSpPr>
        <p:spPr>
          <a:xfrm>
            <a:off x="8175650" y="1123775"/>
            <a:ext cx="40149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12.1 Conceptos básicos.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3" name="Google Shape;123;p13"/>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124" name="Google Shape;124;p13">
            <a:hlinkClick r:id="rId3"/>
          </p:cNvPr>
          <p:cNvPicPr preferRelativeResize="0"/>
          <p:nvPr/>
        </p:nvPicPr>
        <p:blipFill>
          <a:blip r:embed="rId4">
            <a:alphaModFix/>
          </a:blip>
          <a:stretch>
            <a:fillRect/>
          </a:stretch>
        </p:blipFill>
        <p:spPr>
          <a:xfrm>
            <a:off x="1062625" y="2134650"/>
            <a:ext cx="2857500" cy="1600200"/>
          </a:xfrm>
          <a:prstGeom prst="rect">
            <a:avLst/>
          </a:prstGeom>
          <a:noFill/>
          <a:ln>
            <a:noFill/>
          </a:ln>
        </p:spPr>
      </p:pic>
      <p:sp>
        <p:nvSpPr>
          <p:cNvPr id="125" name="Google Shape;125;p13"/>
          <p:cNvSpPr txBox="1"/>
          <p:nvPr/>
        </p:nvSpPr>
        <p:spPr>
          <a:xfrm>
            <a:off x="717375" y="4169725"/>
            <a:ext cx="37593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600">
                <a:solidFill>
                  <a:srgbClr val="4D5156"/>
                </a:solidFill>
                <a:highlight>
                  <a:srgbClr val="FFFFFF"/>
                </a:highlight>
              </a:rPr>
              <a:t>Packet Tracer de Cisco es un programa de simulación de redes que permite a los estudiantes experimentar con el comportamiento de la red .</a:t>
            </a:r>
            <a:endParaRPr sz="1600"/>
          </a:p>
        </p:txBody>
      </p:sp>
      <p:sp>
        <p:nvSpPr>
          <p:cNvPr id="126" name="Google Shape;126;p13"/>
          <p:cNvSpPr txBox="1"/>
          <p:nvPr/>
        </p:nvSpPr>
        <p:spPr>
          <a:xfrm>
            <a:off x="5559725" y="1549650"/>
            <a:ext cx="63087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12.2 Prácticas con redes . Packet Tracer.</a:t>
            </a:r>
            <a:endParaRPr sz="2600">
              <a:solidFill>
                <a:srgbClr val="727272"/>
              </a:solidFill>
              <a:highlight>
                <a:srgbClr val="FFFFFF"/>
              </a:highlight>
              <a:latin typeface="Source Sans Pro"/>
              <a:ea typeface="Source Sans Pro"/>
              <a:cs typeface="Source Sans Pro"/>
              <a:sym typeface="Source Sans Pro"/>
            </a:endParaRPr>
          </a:p>
        </p:txBody>
      </p:sp>
      <p:pic>
        <p:nvPicPr>
          <p:cNvPr id="127" name="Google Shape;127;p13"/>
          <p:cNvPicPr preferRelativeResize="0"/>
          <p:nvPr/>
        </p:nvPicPr>
        <p:blipFill>
          <a:blip r:embed="rId5">
            <a:alphaModFix/>
          </a:blip>
          <a:stretch>
            <a:fillRect/>
          </a:stretch>
        </p:blipFill>
        <p:spPr>
          <a:xfrm>
            <a:off x="4629075" y="2287050"/>
            <a:ext cx="6951106" cy="37978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33" name="Google Shape;133;p14"/>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pic>
        <p:nvPicPr>
          <p:cNvPr id="134" name="Google Shape;134;p14"/>
          <p:cNvPicPr preferRelativeResize="0"/>
          <p:nvPr/>
        </p:nvPicPr>
        <p:blipFill>
          <a:blip r:embed="rId3">
            <a:alphaModFix/>
          </a:blip>
          <a:stretch>
            <a:fillRect/>
          </a:stretch>
        </p:blipFill>
        <p:spPr>
          <a:xfrm>
            <a:off x="477525" y="1981325"/>
            <a:ext cx="6160600" cy="4068575"/>
          </a:xfrm>
          <a:prstGeom prst="rect">
            <a:avLst/>
          </a:prstGeom>
          <a:noFill/>
          <a:ln>
            <a:noFill/>
          </a:ln>
        </p:spPr>
      </p:pic>
      <p:sp>
        <p:nvSpPr>
          <p:cNvPr id="135" name="Google Shape;135;p14"/>
          <p:cNvSpPr txBox="1"/>
          <p:nvPr/>
        </p:nvSpPr>
        <p:spPr>
          <a:xfrm>
            <a:off x="6967850" y="1981325"/>
            <a:ext cx="4900500" cy="398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900">
                <a:solidFill>
                  <a:srgbClr val="727272"/>
                </a:solidFill>
                <a:highlight>
                  <a:srgbClr val="FFFFFF"/>
                </a:highlight>
              </a:rPr>
              <a:t>La segmentación de la red es un modelo arquitectónico que </a:t>
            </a:r>
            <a:r>
              <a:rPr b="1" lang="es-ES" sz="1900">
                <a:solidFill>
                  <a:srgbClr val="727272"/>
                </a:solidFill>
                <a:highlight>
                  <a:srgbClr val="FFFFFF"/>
                </a:highlight>
              </a:rPr>
              <a:t>divide una red en varios segmentos o subredes</a:t>
            </a:r>
            <a:r>
              <a:rPr lang="es-ES" sz="1900">
                <a:solidFill>
                  <a:srgbClr val="727272"/>
                </a:solidFill>
                <a:highlight>
                  <a:srgbClr val="FFFFFF"/>
                </a:highlight>
              </a:rPr>
              <a:t>, cada uno de los cuales funciona como una pequeña red propia. Esto permite a los administradores de red aplicar políticas detalladas para </a:t>
            </a:r>
            <a:r>
              <a:rPr b="1" lang="es-ES" sz="1900">
                <a:solidFill>
                  <a:srgbClr val="727272"/>
                </a:solidFill>
                <a:highlight>
                  <a:srgbClr val="FFFFFF"/>
                </a:highlight>
              </a:rPr>
              <a:t>controlar el flujo de tráfico</a:t>
            </a:r>
            <a:r>
              <a:rPr lang="es-ES" sz="1900">
                <a:solidFill>
                  <a:srgbClr val="727272"/>
                </a:solidFill>
                <a:highlight>
                  <a:srgbClr val="FFFFFF"/>
                </a:highlight>
              </a:rPr>
              <a:t> entre las distintas subredes. Las organizaciones utilizan la segmentación para </a:t>
            </a:r>
            <a:r>
              <a:rPr b="1" lang="es-ES" sz="1900">
                <a:solidFill>
                  <a:srgbClr val="727272"/>
                </a:solidFill>
                <a:highlight>
                  <a:srgbClr val="FFFFFF"/>
                </a:highlight>
              </a:rPr>
              <a:t>aumentar la supervisión, optimizar el rendimiento, localizar problemas técnicos </a:t>
            </a:r>
            <a:r>
              <a:rPr lang="es-ES" sz="1900">
                <a:solidFill>
                  <a:srgbClr val="727272"/>
                </a:solidFill>
                <a:highlight>
                  <a:srgbClr val="FFFFFF"/>
                </a:highlight>
              </a:rPr>
              <a:t>y, lo que es más importante, </a:t>
            </a:r>
            <a:r>
              <a:rPr b="1" lang="es-ES" sz="1900">
                <a:solidFill>
                  <a:srgbClr val="727272"/>
                </a:solidFill>
                <a:highlight>
                  <a:srgbClr val="FFFFFF"/>
                </a:highlight>
              </a:rPr>
              <a:t>mejorar la seguridad</a:t>
            </a:r>
            <a:r>
              <a:rPr lang="es-ES" sz="1900">
                <a:solidFill>
                  <a:srgbClr val="727272"/>
                </a:solidFill>
                <a:highlight>
                  <a:srgbClr val="FFFFFF"/>
                </a:highlight>
              </a:rPr>
              <a:t>.</a:t>
            </a:r>
            <a:endParaRPr sz="1900"/>
          </a:p>
        </p:txBody>
      </p:sp>
      <p:sp>
        <p:nvSpPr>
          <p:cNvPr id="136" name="Google Shape;136;p14"/>
          <p:cNvSpPr txBox="1"/>
          <p:nvPr/>
        </p:nvSpPr>
        <p:spPr>
          <a:xfrm>
            <a:off x="6638125" y="847425"/>
            <a:ext cx="52302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ES" sz="2600">
                <a:solidFill>
                  <a:srgbClr val="727272"/>
                </a:solidFill>
                <a:highlight>
                  <a:srgbClr val="FFFFFF"/>
                </a:highlight>
                <a:latin typeface="Source Sans Pro"/>
                <a:ea typeface="Source Sans Pro"/>
                <a:cs typeface="Source Sans Pro"/>
                <a:sym typeface="Source Sans Pro"/>
              </a:rPr>
              <a:t>12.3 Segmentación de redes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2" name="Google Shape;142;p15"/>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143" name="Google Shape;143;p15"/>
          <p:cNvSpPr txBox="1"/>
          <p:nvPr/>
        </p:nvSpPr>
        <p:spPr>
          <a:xfrm>
            <a:off x="502175" y="1946000"/>
            <a:ext cx="11491800" cy="32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Existen tres motivos fundamentales para dividir una red industrial:</a:t>
            </a:r>
            <a:endParaRPr sz="1800">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a:t>
            </a:r>
            <a:r>
              <a:rPr b="1" lang="es-ES" sz="1800">
                <a:solidFill>
                  <a:schemeClr val="dk1"/>
                </a:solidFill>
                <a:highlight>
                  <a:srgbClr val="FFFFFF"/>
                </a:highlight>
                <a:latin typeface="Source Sans Pro"/>
                <a:ea typeface="Source Sans Pro"/>
                <a:cs typeface="Source Sans Pro"/>
                <a:sym typeface="Source Sans Pro"/>
              </a:rPr>
              <a:t>Aislar el tráfico entre las distintas líneas de producción</a:t>
            </a:r>
            <a:r>
              <a:rPr lang="es-ES" sz="1800">
                <a:solidFill>
                  <a:schemeClr val="dk1"/>
                </a:solidFill>
                <a:highlight>
                  <a:srgbClr val="FFFFFF"/>
                </a:highlight>
                <a:latin typeface="Source Sans Pro"/>
                <a:ea typeface="Source Sans Pro"/>
                <a:cs typeface="Source Sans Pro"/>
                <a:sym typeface="Source Sans Pro"/>
              </a:rPr>
              <a:t> con diferentes funciones, para que ante un fallo de una de ellas no afecte a las funciones de las otras.</a:t>
            </a:r>
            <a:endParaRPr sz="1800">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a:t>
            </a:r>
            <a:r>
              <a:rPr b="1" lang="es-ES" sz="1800">
                <a:solidFill>
                  <a:schemeClr val="dk1"/>
                </a:solidFill>
                <a:highlight>
                  <a:srgbClr val="FFFFFF"/>
                </a:highlight>
                <a:latin typeface="Source Sans Pro"/>
                <a:ea typeface="Source Sans Pro"/>
                <a:cs typeface="Source Sans Pro"/>
                <a:sym typeface="Source Sans Pro"/>
              </a:rPr>
              <a:t>Dominios de colisión más pequeños</a:t>
            </a:r>
            <a:r>
              <a:rPr lang="es-ES" sz="1800">
                <a:solidFill>
                  <a:schemeClr val="dk1"/>
                </a:solidFill>
                <a:highlight>
                  <a:srgbClr val="FFFFFF"/>
                </a:highlight>
                <a:latin typeface="Source Sans Pro"/>
                <a:ea typeface="Source Sans Pro"/>
                <a:cs typeface="Source Sans Pro"/>
                <a:sym typeface="Source Sans Pro"/>
              </a:rPr>
              <a:t> para un mayor ancho de banda en cada uno de los dispositivos industriales.</a:t>
            </a:r>
            <a:endParaRPr sz="1800">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190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a:t>
            </a:r>
            <a:r>
              <a:rPr b="1" lang="es-ES" sz="1800">
                <a:solidFill>
                  <a:schemeClr val="dk1"/>
                </a:solidFill>
                <a:highlight>
                  <a:srgbClr val="FFFFFF"/>
                </a:highlight>
                <a:latin typeface="Source Sans Pro"/>
                <a:ea typeface="Source Sans Pro"/>
                <a:cs typeface="Source Sans Pro"/>
                <a:sym typeface="Source Sans Pro"/>
              </a:rPr>
              <a:t>Aislar los diferentes dispositivos críticos</a:t>
            </a:r>
            <a:r>
              <a:rPr lang="es-ES" sz="1800">
                <a:solidFill>
                  <a:schemeClr val="dk1"/>
                </a:solidFill>
                <a:highlight>
                  <a:srgbClr val="FFFFFF"/>
                </a:highlight>
                <a:latin typeface="Source Sans Pro"/>
                <a:ea typeface="Source Sans Pro"/>
                <a:cs typeface="Source Sans Pro"/>
                <a:sym typeface="Source Sans Pro"/>
              </a:rPr>
              <a:t> en contenedores estancos para proporcionar más seguridad ante un ciberataque.</a:t>
            </a:r>
            <a:endParaRPr sz="1800">
              <a:solidFill>
                <a:schemeClr val="dk1"/>
              </a:solidFill>
              <a:highlight>
                <a:srgbClr val="FFFFFF"/>
              </a:highlight>
              <a:latin typeface="Source Sans Pro"/>
              <a:ea typeface="Source Sans Pro"/>
              <a:cs typeface="Source Sans Pro"/>
              <a:sym typeface="Source Sans Pro"/>
            </a:endParaRPr>
          </a:p>
          <a:p>
            <a:pPr indent="0" lvl="0" marL="0" rtl="0" algn="l">
              <a:spcBef>
                <a:spcPts val="1900"/>
              </a:spcBef>
              <a:spcAft>
                <a:spcPts val="0"/>
              </a:spcAft>
              <a:buNone/>
            </a:pPr>
            <a:r>
              <a:t/>
            </a:r>
            <a:endParaRPr sz="1350">
              <a:solidFill>
                <a:srgbClr val="727272"/>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9" name="Google Shape;149;p16"/>
          <p:cNvSpPr txBox="1"/>
          <p:nvPr>
            <p:ph type="title"/>
          </p:nvPr>
        </p:nvSpPr>
        <p:spPr>
          <a:xfrm>
            <a:off x="793525" y="1123775"/>
            <a:ext cx="58446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12.- Segmentación de redes</a:t>
            </a:r>
            <a:endParaRPr/>
          </a:p>
        </p:txBody>
      </p:sp>
      <p:sp>
        <p:nvSpPr>
          <p:cNvPr id="150" name="Google Shape;150;p16"/>
          <p:cNvSpPr txBox="1"/>
          <p:nvPr/>
        </p:nvSpPr>
        <p:spPr>
          <a:xfrm>
            <a:off x="502175" y="1946000"/>
            <a:ext cx="11491800" cy="311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800">
                <a:solidFill>
                  <a:schemeClr val="dk1"/>
                </a:solidFill>
                <a:highlight>
                  <a:srgbClr val="FFFFFF"/>
                </a:highlight>
                <a:latin typeface="Source Sans Pro"/>
                <a:ea typeface="Source Sans Pro"/>
                <a:cs typeface="Source Sans Pro"/>
                <a:sym typeface="Source Sans Pro"/>
              </a:rPr>
              <a:t>Una red segmentada dentro del entorno OT permite:</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1900"/>
              </a:spcBef>
              <a:spcAft>
                <a:spcPts val="0"/>
              </a:spcAft>
              <a:buClr>
                <a:schemeClr val="dk1"/>
              </a:buClr>
              <a:buSzPts val="1800"/>
              <a:buFont typeface="Source Sans Pro"/>
              <a:buChar char="●"/>
            </a:pPr>
            <a:r>
              <a:rPr b="1" lang="es-ES" sz="1800">
                <a:solidFill>
                  <a:schemeClr val="dk1"/>
                </a:solidFill>
                <a:highlight>
                  <a:srgbClr val="FFFFFF"/>
                </a:highlight>
                <a:latin typeface="Source Sans Pro"/>
                <a:ea typeface="Source Sans Pro"/>
                <a:cs typeface="Source Sans Pro"/>
                <a:sym typeface="Source Sans Pro"/>
              </a:rPr>
              <a:t>Mitigar el riesgo de contaminar toda la red</a:t>
            </a:r>
            <a:r>
              <a:rPr lang="es-ES" sz="1800">
                <a:solidFill>
                  <a:schemeClr val="dk1"/>
                </a:solidFill>
                <a:highlight>
                  <a:srgbClr val="FFFFFF"/>
                </a:highlight>
                <a:latin typeface="Source Sans Pro"/>
                <a:ea typeface="Source Sans Pro"/>
                <a:cs typeface="Source Sans Pro"/>
                <a:sym typeface="Source Sans Pro"/>
              </a:rPr>
              <a:t> de la fábrica ante un ataque informático.</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b="1" lang="es-ES" sz="1800">
                <a:solidFill>
                  <a:schemeClr val="dk1"/>
                </a:solidFill>
                <a:highlight>
                  <a:srgbClr val="FFFFFF"/>
                </a:highlight>
                <a:latin typeface="Source Sans Pro"/>
                <a:ea typeface="Source Sans Pro"/>
                <a:cs typeface="Source Sans Pro"/>
                <a:sym typeface="Source Sans Pro"/>
              </a:rPr>
              <a:t>Limitar </a:t>
            </a:r>
            <a:r>
              <a:rPr lang="es-ES" sz="1800">
                <a:solidFill>
                  <a:schemeClr val="dk1"/>
                </a:solidFill>
                <a:highlight>
                  <a:srgbClr val="FFFFFF"/>
                </a:highlight>
                <a:latin typeface="Source Sans Pro"/>
                <a:ea typeface="Source Sans Pro"/>
                <a:cs typeface="Source Sans Pro"/>
                <a:sym typeface="Source Sans Pro"/>
              </a:rPr>
              <a:t>mucho la capacidad de los atacantes, ya que </a:t>
            </a:r>
            <a:r>
              <a:rPr b="1" lang="es-ES" sz="1800">
                <a:solidFill>
                  <a:schemeClr val="dk1"/>
                </a:solidFill>
                <a:highlight>
                  <a:srgbClr val="FFFFFF"/>
                </a:highlight>
                <a:latin typeface="Source Sans Pro"/>
                <a:ea typeface="Source Sans Pro"/>
                <a:cs typeface="Source Sans Pro"/>
                <a:sym typeface="Source Sans Pro"/>
              </a:rPr>
              <a:t>inhabilita los movimientos laterales </a:t>
            </a:r>
            <a:r>
              <a:rPr lang="es-ES" sz="1800">
                <a:solidFill>
                  <a:schemeClr val="dk1"/>
                </a:solidFill>
                <a:highlight>
                  <a:srgbClr val="FFFFFF"/>
                </a:highlight>
                <a:latin typeface="Source Sans Pro"/>
                <a:ea typeface="Source Sans Pro"/>
                <a:cs typeface="Source Sans Pro"/>
                <a:sym typeface="Source Sans Pro"/>
              </a:rPr>
              <a:t>para infectar todos los demás equipos de la empresa.</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b="1" lang="es-ES" sz="1800">
                <a:solidFill>
                  <a:schemeClr val="dk1"/>
                </a:solidFill>
                <a:highlight>
                  <a:srgbClr val="FFFFFF"/>
                </a:highlight>
                <a:latin typeface="Source Sans Pro"/>
                <a:ea typeface="Source Sans Pro"/>
                <a:cs typeface="Source Sans Pro"/>
                <a:sym typeface="Source Sans Pro"/>
              </a:rPr>
              <a:t>Dividir nuestra red en segmentos separados y gestionados</a:t>
            </a:r>
            <a:r>
              <a:rPr lang="es-ES" sz="1800">
                <a:solidFill>
                  <a:schemeClr val="dk1"/>
                </a:solidFill>
                <a:highlight>
                  <a:srgbClr val="FFFFFF"/>
                </a:highlight>
                <a:latin typeface="Source Sans Pro"/>
                <a:ea typeface="Source Sans Pro"/>
                <a:cs typeface="Source Sans Pro"/>
                <a:sym typeface="Source Sans Pro"/>
              </a:rPr>
              <a:t> a través de los firewalls.</a:t>
            </a:r>
            <a:endParaRPr sz="1800">
              <a:solidFill>
                <a:schemeClr val="dk1"/>
              </a:solidFill>
              <a:highlight>
                <a:srgbClr val="FFFFFF"/>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s-ES" sz="1800">
                <a:solidFill>
                  <a:schemeClr val="dk1"/>
                </a:solidFill>
                <a:highlight>
                  <a:srgbClr val="FFFFFF"/>
                </a:highlight>
                <a:latin typeface="Source Sans Pro"/>
                <a:ea typeface="Source Sans Pro"/>
                <a:cs typeface="Source Sans Pro"/>
                <a:sym typeface="Source Sans Pro"/>
              </a:rPr>
              <a:t> Gestionar y </a:t>
            </a:r>
            <a:r>
              <a:rPr b="1" lang="es-ES" sz="1800">
                <a:solidFill>
                  <a:schemeClr val="dk1"/>
                </a:solidFill>
                <a:highlight>
                  <a:srgbClr val="FFFFFF"/>
                </a:highlight>
                <a:latin typeface="Source Sans Pro"/>
                <a:ea typeface="Source Sans Pro"/>
                <a:cs typeface="Source Sans Pro"/>
                <a:sym typeface="Source Sans Pro"/>
              </a:rPr>
              <a:t>priorizar el tráfico de la red</a:t>
            </a:r>
            <a:r>
              <a:rPr lang="es-ES" sz="1800">
                <a:solidFill>
                  <a:schemeClr val="dk1"/>
                </a:solidFill>
                <a:highlight>
                  <a:srgbClr val="FFFFFF"/>
                </a:highlight>
                <a:latin typeface="Source Sans Pro"/>
                <a:ea typeface="Source Sans Pro"/>
                <a:cs typeface="Source Sans Pro"/>
                <a:sym typeface="Source Sans Pro"/>
              </a:rPr>
              <a:t>, de manera que podemos facilitar más ancho de banda a aquellas aplicaciones o dispositivos que nosotros consideremos.</a:t>
            </a:r>
            <a:endParaRPr sz="1800">
              <a:solidFill>
                <a:schemeClr val="dk1"/>
              </a:solidFill>
              <a:highlight>
                <a:srgbClr val="FFFFFF"/>
              </a:highlight>
              <a:latin typeface="Source Sans Pro"/>
              <a:ea typeface="Source Sans Pro"/>
              <a:cs typeface="Source Sans Pro"/>
              <a:sym typeface="Source Sans Pro"/>
            </a:endParaRPr>
          </a:p>
          <a:p>
            <a:pPr indent="0" lvl="0" marL="0" rtl="0" algn="l">
              <a:spcBef>
                <a:spcPts val="1900"/>
              </a:spcBef>
              <a:spcAft>
                <a:spcPts val="0"/>
              </a:spcAft>
              <a:buNone/>
            </a:pPr>
            <a:r>
              <a:t/>
            </a:r>
            <a:endParaRPr sz="1350">
              <a:solidFill>
                <a:srgbClr val="72727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